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1289" r:id="rId5"/>
    <p:sldId id="1338" r:id="rId6"/>
    <p:sldId id="1324" r:id="rId7"/>
    <p:sldId id="1292" r:id="rId8"/>
    <p:sldId id="1294" r:id="rId9"/>
    <p:sldId id="1321" r:id="rId10"/>
    <p:sldId id="1336" r:id="rId11"/>
    <p:sldId id="1337" r:id="rId12"/>
    <p:sldId id="1163" r:id="rId13"/>
    <p:sldId id="1177" r:id="rId14"/>
    <p:sldId id="1299" r:id="rId15"/>
    <p:sldId id="1198" r:id="rId16"/>
    <p:sldId id="1162" r:id="rId17"/>
    <p:sldId id="1281" r:id="rId18"/>
    <p:sldId id="1285" r:id="rId19"/>
    <p:sldId id="1329" r:id="rId20"/>
    <p:sldId id="1334" r:id="rId21"/>
    <p:sldId id="1331" r:id="rId22"/>
    <p:sldId id="1332" r:id="rId23"/>
    <p:sldId id="1166" r:id="rId24"/>
    <p:sldId id="1333" r:id="rId25"/>
    <p:sldId id="1320" r:id="rId26"/>
    <p:sldId id="1196" r:id="rId27"/>
    <p:sldId id="1212" r:id="rId28"/>
    <p:sldId id="1283" r:id="rId29"/>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e Nergård" initials="TN" lastIdx="17" clrIdx="0">
    <p:extLst>
      <p:ext uri="{19B8F6BF-5375-455C-9EA6-DF929625EA0E}">
        <p15:presenceInfo xmlns:p15="http://schemas.microsoft.com/office/powerpoint/2012/main" userId="S::tone.nergard@nord.no::70476c02-8d72-4722-a920-1243f62d017a" providerId="AD"/>
      </p:ext>
    </p:extLst>
  </p:cmAuthor>
  <p:cmAuthor id="2" name="Eldri Scheie" initials="ES" lastIdx="1" clrIdx="1">
    <p:extLst>
      <p:ext uri="{19B8F6BF-5375-455C-9EA6-DF929625EA0E}">
        <p15:presenceInfo xmlns:p15="http://schemas.microsoft.com/office/powerpoint/2012/main" userId="S-1-5-21-1927809936-1189766144-1318725885-333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9D6"/>
    <a:srgbClr val="FFFFFF"/>
    <a:srgbClr val="AFAFA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355DB-9D69-4115-851F-CB53E702EBCE}" v="22" dt="2020-03-17T09:26:59.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9926" autoAdjust="0"/>
  </p:normalViewPr>
  <p:slideViewPr>
    <p:cSldViewPr>
      <p:cViewPr varScale="1">
        <p:scale>
          <a:sx n="66" d="100"/>
          <a:sy n="66" d="100"/>
        </p:scale>
        <p:origin x="888" y="60"/>
      </p:cViewPr>
      <p:guideLst>
        <p:guide orient="horz" pos="2160"/>
        <p:guide pos="3840"/>
      </p:guideLst>
    </p:cSldViewPr>
  </p:slideViewPr>
  <p:notesTextViewPr>
    <p:cViewPr>
      <p:scale>
        <a:sx n="3" d="2"/>
        <a:sy n="3" d="2"/>
      </p:scale>
      <p:origin x="0" y="0"/>
    </p:cViewPr>
  </p:notesTextViewPr>
  <p:sorterViewPr>
    <p:cViewPr>
      <p:scale>
        <a:sx n="60" d="100"/>
        <a:sy n="60" d="100"/>
      </p:scale>
      <p:origin x="0" y="-2803"/>
    </p:cViewPr>
  </p:sorterViewPr>
  <p:notesViewPr>
    <p:cSldViewPr>
      <p:cViewPr varScale="1">
        <p:scale>
          <a:sx n="82" d="100"/>
          <a:sy n="82" d="100"/>
        </p:scale>
        <p:origin x="-3954" y="-7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860158E-8532-4999-931F-839B7CD82145}" type="datetimeFigureOut">
              <a:rPr lang="nb-NO" smtClean="0"/>
              <a:t>22.04.2020</a:t>
            </a:fld>
            <a:endParaRPr lang="nb-NO"/>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61F8CA84-5559-40D0-9222-A45EE341A364}" type="slidenum">
              <a:rPr lang="nb-NO" smtClean="0"/>
              <a:t>‹#›</a:t>
            </a:fld>
            <a:endParaRPr lang="nb-NO"/>
          </a:p>
        </p:txBody>
      </p:sp>
    </p:spTree>
    <p:extLst>
      <p:ext uri="{BB962C8B-B14F-4D97-AF65-F5344CB8AC3E}">
        <p14:creationId xmlns:p14="http://schemas.microsoft.com/office/powerpoint/2010/main" val="330890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6AE1C377-991F-440F-BF4D-9FF07E554856}" type="datetimeFigureOut">
              <a:rPr lang="nb-NO" smtClean="0"/>
              <a:t>22.04.2020</a:t>
            </a:fld>
            <a:endParaRPr lang="nb-NO"/>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D2AEDB71-EC65-4DF6-961A-CAC3D23F51AA}" type="slidenum">
              <a:rPr lang="nb-NO" smtClean="0"/>
              <a:t>‹#›</a:t>
            </a:fld>
            <a:endParaRPr lang="nb-NO"/>
          </a:p>
        </p:txBody>
      </p:sp>
    </p:spTree>
    <p:extLst>
      <p:ext uri="{BB962C8B-B14F-4D97-AF65-F5344CB8AC3E}">
        <p14:creationId xmlns:p14="http://schemas.microsoft.com/office/powerpoint/2010/main" val="45826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57BBB4D-696A-453C-8D47-1C33D96B1166}" type="slidenum">
              <a:rPr lang="nb-NO" smtClean="0"/>
              <a:pPr/>
              <a:t>1</a:t>
            </a:fld>
            <a:endParaRPr lang="nb-NO"/>
          </a:p>
        </p:txBody>
      </p:sp>
    </p:spTree>
    <p:extLst>
      <p:ext uri="{BB962C8B-B14F-4D97-AF65-F5344CB8AC3E}">
        <p14:creationId xmlns:p14="http://schemas.microsoft.com/office/powerpoint/2010/main" val="173280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Velkommen…</a:t>
            </a:r>
          </a:p>
          <a:p>
            <a:endParaRPr lang="nb-NO" dirty="0"/>
          </a:p>
          <a:p>
            <a:r>
              <a:rPr lang="nb-NO" dirty="0"/>
              <a:t>Husk å høre med lærerne om det</a:t>
            </a:r>
            <a:r>
              <a:rPr lang="nb-NO" baseline="0" dirty="0"/>
              <a:t> er noen som ikke har vært på høstsamlingen eller konferansen</a:t>
            </a:r>
            <a:endParaRPr lang="nb-NO" dirty="0"/>
          </a:p>
        </p:txBody>
      </p:sp>
      <p:sp>
        <p:nvSpPr>
          <p:cNvPr id="4" name="Slide Number Placeholder 3"/>
          <p:cNvSpPr>
            <a:spLocks noGrp="1"/>
          </p:cNvSpPr>
          <p:nvPr>
            <p:ph type="sldNum" sz="quarter" idx="10"/>
          </p:nvPr>
        </p:nvSpPr>
        <p:spPr/>
        <p:txBody>
          <a:bodyPr/>
          <a:lstStyle/>
          <a:p>
            <a:fld id="{D2AEDB71-EC65-4DF6-961A-CAC3D23F51AA}" type="slidenum">
              <a:rPr lang="nb-NO" smtClean="0"/>
              <a:t>3</a:t>
            </a:fld>
            <a:endParaRPr lang="nb-NO"/>
          </a:p>
        </p:txBody>
      </p:sp>
    </p:spTree>
    <p:extLst>
      <p:ext uri="{BB962C8B-B14F-4D97-AF65-F5344CB8AC3E}">
        <p14:creationId xmlns:p14="http://schemas.microsoft.com/office/powerpoint/2010/main" val="245656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2AEDB71-EC65-4DF6-961A-CAC3D23F51AA}" type="slidenum">
              <a:rPr lang="nb-NO" smtClean="0"/>
              <a:t>5</a:t>
            </a:fld>
            <a:endParaRPr lang="nb-NO"/>
          </a:p>
        </p:txBody>
      </p:sp>
    </p:spTree>
    <p:extLst>
      <p:ext uri="{BB962C8B-B14F-4D97-AF65-F5344CB8AC3E}">
        <p14:creationId xmlns:p14="http://schemas.microsoft.com/office/powerpoint/2010/main" val="423131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Gå i grupper – to og to</a:t>
            </a:r>
          </a:p>
        </p:txBody>
      </p:sp>
      <p:sp>
        <p:nvSpPr>
          <p:cNvPr id="4" name="Plassholder for lysbildenummer 3"/>
          <p:cNvSpPr>
            <a:spLocks noGrp="1"/>
          </p:cNvSpPr>
          <p:nvPr>
            <p:ph type="sldNum" sz="quarter" idx="10"/>
          </p:nvPr>
        </p:nvSpPr>
        <p:spPr/>
        <p:txBody>
          <a:bodyPr/>
          <a:lstStyle/>
          <a:p>
            <a:fld id="{D2AEDB71-EC65-4DF6-961A-CAC3D23F51AA}" type="slidenum">
              <a:rPr lang="nb-NO" smtClean="0"/>
              <a:t>12</a:t>
            </a:fld>
            <a:endParaRPr lang="nb-NO"/>
          </a:p>
        </p:txBody>
      </p:sp>
    </p:spTree>
    <p:extLst>
      <p:ext uri="{BB962C8B-B14F-4D97-AF65-F5344CB8AC3E}">
        <p14:creationId xmlns:p14="http://schemas.microsoft.com/office/powerpoint/2010/main" val="305384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2AEDB71-EC65-4DF6-961A-CAC3D23F51AA}" type="slidenum">
              <a:rPr lang="nb-NO" smtClean="0"/>
              <a:t>18</a:t>
            </a:fld>
            <a:endParaRPr lang="nb-NO"/>
          </a:p>
        </p:txBody>
      </p:sp>
    </p:spTree>
    <p:extLst>
      <p:ext uri="{BB962C8B-B14F-4D97-AF65-F5344CB8AC3E}">
        <p14:creationId xmlns:p14="http://schemas.microsoft.com/office/powerpoint/2010/main" val="29870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AEDB71-EC65-4DF6-961A-CAC3D23F51AA}" type="slidenum">
              <a:rPr lang="nb-NO" smtClean="0"/>
              <a:t>20</a:t>
            </a:fld>
            <a:endParaRPr lang="nb-NO"/>
          </a:p>
        </p:txBody>
      </p:sp>
    </p:spTree>
    <p:extLst>
      <p:ext uri="{BB962C8B-B14F-4D97-AF65-F5344CB8AC3E}">
        <p14:creationId xmlns:p14="http://schemas.microsoft.com/office/powerpoint/2010/main" val="107402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424" y="1628801"/>
            <a:ext cx="10363200" cy="1470025"/>
          </a:xfrm>
        </p:spPr>
        <p:txBody>
          <a:bodyPr/>
          <a:lstStyle/>
          <a:p>
            <a:r>
              <a:rPr lang="en-US" dirty="0"/>
              <a:t>Click to edit Master title style</a:t>
            </a:r>
            <a:endParaRPr lang="nb-NO" dirty="0"/>
          </a:p>
        </p:txBody>
      </p:sp>
      <p:sp>
        <p:nvSpPr>
          <p:cNvPr id="3" name="Subtitle 2"/>
          <p:cNvSpPr>
            <a:spLocks noGrp="1"/>
          </p:cNvSpPr>
          <p:nvPr>
            <p:ph type="subTitle" idx="1"/>
          </p:nvPr>
        </p:nvSpPr>
        <p:spPr>
          <a:xfrm>
            <a:off x="1775520" y="335699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b-NO" dirty="0"/>
          </a:p>
        </p:txBody>
      </p:sp>
      <p:sp>
        <p:nvSpPr>
          <p:cNvPr id="4" name="Date Placeholder 3"/>
          <p:cNvSpPr>
            <a:spLocks noGrp="1"/>
          </p:cNvSpPr>
          <p:nvPr>
            <p:ph type="dt" sz="half" idx="10"/>
          </p:nvPr>
        </p:nvSpPr>
        <p:spPr/>
        <p:txBody>
          <a:bodyPr/>
          <a:lstStyle/>
          <a:p>
            <a:fld id="{7D00C62B-DB96-4856-B7D2-BE481C41A464}" type="datetimeFigureOut">
              <a:rPr lang="nb-NO" smtClean="0"/>
              <a:t>22.04.2020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131499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D00C62B-DB96-4856-B7D2-BE481C41A464}" type="datetimeFigureOut">
              <a:rPr lang="nb-NO" smtClean="0"/>
              <a:t>22.04.2020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14608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D00C62B-DB96-4856-B7D2-BE481C41A464}" type="datetimeFigureOut">
              <a:rPr lang="nb-NO" smtClean="0"/>
              <a:t>22.04.2020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323814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D00C62B-DB96-4856-B7D2-BE481C41A464}" type="datetimeFigureOut">
              <a:rPr lang="nb-NO" smtClean="0"/>
              <a:t>22.04.2020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38741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0C62B-DB96-4856-B7D2-BE481C41A464}" type="datetimeFigureOut">
              <a:rPr lang="nb-NO" smtClean="0"/>
              <a:t>22.04.2020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71882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7D00C62B-DB96-4856-B7D2-BE481C41A464}" type="datetimeFigureOut">
              <a:rPr lang="nb-NO" smtClean="0"/>
              <a:t>22.04.2020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259410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7D00C62B-DB96-4856-B7D2-BE481C41A464}" type="datetimeFigureOut">
              <a:rPr lang="nb-NO" smtClean="0"/>
              <a:t>22.04.2020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409377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7D00C62B-DB96-4856-B7D2-BE481C41A464}" type="datetimeFigureOut">
              <a:rPr lang="nb-NO" smtClean="0"/>
              <a:t>22.04.2020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262955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0C62B-DB96-4856-B7D2-BE481C41A464}" type="datetimeFigureOut">
              <a:rPr lang="nb-NO" smtClean="0"/>
              <a:t>22.04.2020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212859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0C62B-DB96-4856-B7D2-BE481C41A464}" type="datetimeFigureOut">
              <a:rPr lang="nb-NO" smtClean="0"/>
              <a:t>22.04.2020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182228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0C62B-DB96-4856-B7D2-BE481C41A464}" type="datetimeFigureOut">
              <a:rPr lang="nb-NO" smtClean="0"/>
              <a:t>22.04.2020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0E9510E-8E08-4168-BF6A-264E8E3C0596}" type="slidenum">
              <a:rPr lang="nb-NO" smtClean="0"/>
              <a:t>‹#›</a:t>
            </a:fld>
            <a:endParaRPr lang="nb-NO"/>
          </a:p>
        </p:txBody>
      </p:sp>
    </p:spTree>
    <p:extLst>
      <p:ext uri="{BB962C8B-B14F-4D97-AF65-F5344CB8AC3E}">
        <p14:creationId xmlns:p14="http://schemas.microsoft.com/office/powerpoint/2010/main" val="313158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nb-NO"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0C62B-DB96-4856-B7D2-BE481C41A464}" type="datetimeFigureOut">
              <a:rPr lang="nb-NO" smtClean="0"/>
              <a:t>22.04.2020</a:t>
            </a:fld>
            <a:endParaRPr lang="nb-N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9510E-8E08-4168-BF6A-264E8E3C0596}" type="slidenum">
              <a:rPr lang="nb-NO" smtClean="0"/>
              <a:t>‹#›</a:t>
            </a:fld>
            <a:endParaRPr lang="nb-NO"/>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072331" y="6217161"/>
            <a:ext cx="2784308" cy="53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4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atursekken.no/c1187995/artikkel/vis.html?tid=21021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6798" y="620688"/>
            <a:ext cx="9144000" cy="1800200"/>
          </a:xfrm>
        </p:spPr>
        <p:txBody>
          <a:bodyPr>
            <a:normAutofit fontScale="90000"/>
          </a:bodyPr>
          <a:lstStyle/>
          <a:p>
            <a:r>
              <a:rPr lang="nb-NO" b="1" dirty="0"/>
              <a:t/>
            </a:r>
            <a:br>
              <a:rPr lang="nb-NO" b="1" dirty="0"/>
            </a:br>
            <a:r>
              <a:rPr lang="nb-NO" b="1" dirty="0"/>
              <a:t/>
            </a:r>
            <a:br>
              <a:rPr lang="nb-NO" b="1" dirty="0"/>
            </a:br>
            <a:r>
              <a:rPr lang="nb-NO" b="1" dirty="0"/>
              <a:t>Den naturlige skolesekken</a:t>
            </a:r>
            <a:r>
              <a:rPr lang="nb-NO" sz="3600" b="1" dirty="0"/>
              <a:t/>
            </a:r>
            <a:br>
              <a:rPr lang="nb-NO" sz="3600" b="1" dirty="0"/>
            </a:br>
            <a:r>
              <a:rPr lang="nb-NO" sz="3600" b="1" dirty="0"/>
              <a:t> - utdanning for bærekraftig utvikling i praksis</a:t>
            </a:r>
            <a:br>
              <a:rPr lang="nb-NO" sz="3600" b="1" dirty="0"/>
            </a:br>
            <a:r>
              <a:rPr lang="nb-NO" dirty="0"/>
              <a:t/>
            </a:r>
            <a:br>
              <a:rPr lang="nb-NO" dirty="0"/>
            </a:br>
            <a:r>
              <a:rPr lang="nb-NO" sz="3200" dirty="0"/>
              <a:t/>
            </a:r>
            <a:br>
              <a:rPr lang="nb-NO" sz="3200" dirty="0"/>
            </a:br>
            <a:r>
              <a:rPr lang="nb-NO" sz="3200" dirty="0"/>
              <a:t>							</a:t>
            </a:r>
            <a:endParaRPr lang="nb-NO" sz="1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0201"/>
          <a:stretch/>
        </p:blipFill>
        <p:spPr bwMode="auto">
          <a:xfrm>
            <a:off x="-95401" y="2420887"/>
            <a:ext cx="12419651" cy="164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87588" y="4065411"/>
            <a:ext cx="7416824" cy="1200329"/>
          </a:xfrm>
          <a:prstGeom prst="rect">
            <a:avLst/>
          </a:prstGeom>
          <a:noFill/>
        </p:spPr>
        <p:txBody>
          <a:bodyPr wrap="square" rtlCol="0">
            <a:spAutoFit/>
          </a:bodyPr>
          <a:lstStyle/>
          <a:p>
            <a:pPr algn="ctr"/>
            <a:r>
              <a:rPr lang="nb-NO" sz="2400" b="1" dirty="0">
                <a:solidFill>
                  <a:srgbClr val="0070C0"/>
                </a:solidFill>
                <a:latin typeface="Trebuchet MS" panose="020B0603020202020204" pitchFamily="34" charset="0"/>
              </a:rPr>
              <a:t>Presentasjon, </a:t>
            </a:r>
            <a:r>
              <a:rPr lang="nb-NO" sz="2400" b="1" dirty="0" smtClean="0">
                <a:solidFill>
                  <a:srgbClr val="0070C0"/>
                </a:solidFill>
                <a:latin typeface="Trebuchet MS" panose="020B0603020202020204" pitchFamily="34" charset="0"/>
              </a:rPr>
              <a:t>regionsamling</a:t>
            </a:r>
          </a:p>
          <a:p>
            <a:pPr algn="ctr"/>
            <a:r>
              <a:rPr lang="nb-NO" sz="2400" b="1" dirty="0" smtClean="0">
                <a:solidFill>
                  <a:srgbClr val="0070C0"/>
                </a:solidFill>
                <a:latin typeface="Trebuchet MS" panose="020B0603020202020204" pitchFamily="34" charset="0"/>
              </a:rPr>
              <a:t>Viken Nord og innlandet</a:t>
            </a:r>
            <a:endParaRPr lang="nb-NO" sz="2400" b="1" dirty="0">
              <a:solidFill>
                <a:srgbClr val="0070C0"/>
              </a:solidFill>
              <a:latin typeface="Trebuchet MS" panose="020B0603020202020204" pitchFamily="34" charset="0"/>
            </a:endParaRPr>
          </a:p>
          <a:p>
            <a:pPr algn="ctr"/>
            <a:r>
              <a:rPr lang="nb-NO" sz="2400" b="1" dirty="0">
                <a:solidFill>
                  <a:srgbClr val="0070C0"/>
                </a:solidFill>
                <a:latin typeface="Trebuchet MS" panose="020B0603020202020204" pitchFamily="34" charset="0"/>
              </a:rPr>
              <a:t>Zoom </a:t>
            </a:r>
            <a:r>
              <a:rPr lang="nb-NO" sz="2400" b="1" dirty="0" smtClean="0">
                <a:solidFill>
                  <a:srgbClr val="0070C0"/>
                </a:solidFill>
                <a:latin typeface="Trebuchet MS" panose="020B0603020202020204" pitchFamily="34" charset="0"/>
              </a:rPr>
              <a:t>28</a:t>
            </a:r>
            <a:r>
              <a:rPr lang="nb-NO" sz="2400" b="1" dirty="0" smtClean="0">
                <a:solidFill>
                  <a:srgbClr val="0070C0"/>
                </a:solidFill>
                <a:latin typeface="Trebuchet MS" panose="020B0603020202020204" pitchFamily="34" charset="0"/>
              </a:rPr>
              <a:t>. </a:t>
            </a:r>
            <a:r>
              <a:rPr lang="nb-NO" sz="2400" b="1" dirty="0" smtClean="0">
                <a:solidFill>
                  <a:srgbClr val="0070C0"/>
                </a:solidFill>
                <a:latin typeface="Trebuchet MS" panose="020B0603020202020204" pitchFamily="34" charset="0"/>
              </a:rPr>
              <a:t>april</a:t>
            </a:r>
            <a:r>
              <a:rPr lang="nb-NO" sz="2400" b="1" dirty="0" smtClean="0">
                <a:solidFill>
                  <a:srgbClr val="0070C0"/>
                </a:solidFill>
                <a:latin typeface="Trebuchet MS" panose="020B0603020202020204" pitchFamily="34" charset="0"/>
              </a:rPr>
              <a:t> </a:t>
            </a:r>
            <a:r>
              <a:rPr lang="nb-NO" sz="2400" b="1" dirty="0">
                <a:solidFill>
                  <a:srgbClr val="0070C0"/>
                </a:solidFill>
                <a:latin typeface="Trebuchet MS" panose="020B0603020202020204" pitchFamily="34" charset="0"/>
              </a:rPr>
              <a:t>2020</a:t>
            </a:r>
          </a:p>
        </p:txBody>
      </p:sp>
    </p:spTree>
    <p:extLst>
      <p:ext uri="{BB962C8B-B14F-4D97-AF65-F5344CB8AC3E}">
        <p14:creationId xmlns:p14="http://schemas.microsoft.com/office/powerpoint/2010/main" val="223281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2"/>
          <p:cNvSpPr txBox="1">
            <a:spLocks/>
          </p:cNvSpPr>
          <p:nvPr/>
        </p:nvSpPr>
        <p:spPr>
          <a:xfrm>
            <a:off x="740951" y="2084013"/>
            <a:ext cx="10972800" cy="26208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tabLst>
                <a:tab pos="457200" algn="l"/>
              </a:tabLst>
            </a:pPr>
            <a:r>
              <a:rPr lang="nb-NO"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 naturfag handler det tverrfaglige temaet bærekraftig utvikling om at elevene skal få kompetanse til å gjøre miljøbevisste valg og handlinger, og se disse i sammenheng med lokale og globale miljø- og klimautfordringer. Kunnskap om sammenhenger i naturen er nødvendig for å forstå hvordan vi mennesker er med på å påvirke den. Naturfaglig kompetanse kan bidra til at vi finner løsninger for å begrense klimautfordringene, bevare biologisk mangfold og forvalte jordas naturressurser på en bærekraftig måte. </a:t>
            </a:r>
            <a:endParaRPr lang="nb-NO"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2" name="Tittel 1"/>
          <p:cNvSpPr>
            <a:spLocks noGrp="1"/>
          </p:cNvSpPr>
          <p:nvPr>
            <p:ph type="title"/>
          </p:nvPr>
        </p:nvSpPr>
        <p:spPr/>
        <p:txBody>
          <a:bodyPr>
            <a:normAutofit fontScale="90000"/>
          </a:bodyPr>
          <a:lstStyle/>
          <a:p>
            <a:pPr algn="l"/>
            <a:r>
              <a:rPr lang="nb-NO" dirty="0"/>
              <a:t>Analyse av naturfag</a:t>
            </a:r>
            <a:br>
              <a:rPr lang="nb-NO" dirty="0"/>
            </a:br>
            <a:r>
              <a:rPr lang="nb-NO" sz="3100" dirty="0"/>
              <a:t>(NAT01-04)</a:t>
            </a:r>
          </a:p>
        </p:txBody>
      </p:sp>
      <p:pic>
        <p:nvPicPr>
          <p:cNvPr id="6" name="Bilde 5"/>
          <p:cNvPicPr>
            <a:picLocks noChangeAspect="1"/>
          </p:cNvPicPr>
          <p:nvPr/>
        </p:nvPicPr>
        <p:blipFill>
          <a:blip r:embed="rId2"/>
          <a:stretch>
            <a:fillRect/>
          </a:stretch>
        </p:blipFill>
        <p:spPr>
          <a:xfrm>
            <a:off x="8328248" y="240482"/>
            <a:ext cx="3516854" cy="1332750"/>
          </a:xfrm>
          <a:prstGeom prst="rect">
            <a:avLst/>
          </a:prstGeom>
        </p:spPr>
      </p:pic>
      <p:sp>
        <p:nvSpPr>
          <p:cNvPr id="5" name="Bildeforklaring formet som et avrundet rektangel 4"/>
          <p:cNvSpPr/>
          <p:nvPr/>
        </p:nvSpPr>
        <p:spPr>
          <a:xfrm>
            <a:off x="609600" y="4557407"/>
            <a:ext cx="4130913" cy="2232248"/>
          </a:xfrm>
          <a:prstGeom prst="wedgeRoundRectCallout">
            <a:avLst>
              <a:gd name="adj1" fmla="val -19911"/>
              <a:gd name="adj2" fmla="val -53561"/>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Les igjennom teksten.</a:t>
            </a:r>
          </a:p>
          <a:p>
            <a:pPr algn="ctr"/>
            <a:r>
              <a:rPr lang="nb-NO" dirty="0"/>
              <a:t>Hva ville du markert/gulet ut som gir direkte føringer for hva elevene skal lære i naturfag om bærekraftig utvikling.</a:t>
            </a:r>
          </a:p>
        </p:txBody>
      </p:sp>
      <p:sp>
        <p:nvSpPr>
          <p:cNvPr id="9" name="Plassholder for innhold 8"/>
          <p:cNvSpPr>
            <a:spLocks noGrp="1"/>
          </p:cNvSpPr>
          <p:nvPr>
            <p:ph idx="1"/>
          </p:nvPr>
        </p:nvSpPr>
        <p:spPr/>
        <p:txBody>
          <a:bodyPr/>
          <a:lstStyle/>
          <a:p>
            <a:pPr marL="0" indent="0">
              <a:buNone/>
            </a:pPr>
            <a:r>
              <a:rPr lang="nb-NO" dirty="0">
                <a:solidFill>
                  <a:schemeClr val="tx1"/>
                </a:solidFill>
              </a:rPr>
              <a:t>Bærekraftig utvikling</a:t>
            </a:r>
          </a:p>
          <a:p>
            <a:endParaRPr lang="nb-NO" dirty="0"/>
          </a:p>
        </p:txBody>
      </p:sp>
    </p:spTree>
    <p:extLst>
      <p:ext uri="{BB962C8B-B14F-4D97-AF65-F5344CB8AC3E}">
        <p14:creationId xmlns:p14="http://schemas.microsoft.com/office/powerpoint/2010/main" val="14022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2"/>
          <p:cNvSpPr txBox="1">
            <a:spLocks/>
          </p:cNvSpPr>
          <p:nvPr/>
        </p:nvSpPr>
        <p:spPr>
          <a:xfrm>
            <a:off x="740951" y="2084013"/>
            <a:ext cx="10972800" cy="26208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tabLst>
                <a:tab pos="457200" algn="l"/>
              </a:tabLst>
            </a:pPr>
            <a:r>
              <a:rPr lang="nb-NO"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 naturfag handler det tverrfaglige temaet bærekraftig utvikling om at elevene skal få kompetanse til å gjøre miljøbevisste valg og handlinger, og se disse i sammenheng med lokale og globale miljø- og klimautfordringer. Kunnskap om sammenhenger i naturen er nødvendig for å forstå hvordan vi mennesker er med på å påvirke den. Naturfaglig kompetanse kan bidra til at vi finner løsninger for å begrense klimautfordringene, bevare biologisk mangfold og forvalte jordas naturressurser på en bærekraftig måte. </a:t>
            </a:r>
            <a:endParaRPr lang="nb-NO"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2" name="Tittel 1"/>
          <p:cNvSpPr>
            <a:spLocks noGrp="1"/>
          </p:cNvSpPr>
          <p:nvPr>
            <p:ph type="title"/>
          </p:nvPr>
        </p:nvSpPr>
        <p:spPr/>
        <p:txBody>
          <a:bodyPr>
            <a:normAutofit fontScale="90000"/>
          </a:bodyPr>
          <a:lstStyle/>
          <a:p>
            <a:pPr algn="l"/>
            <a:r>
              <a:rPr lang="nb-NO" dirty="0"/>
              <a:t>Analyse av naturfag</a:t>
            </a:r>
            <a:br>
              <a:rPr lang="nb-NO" dirty="0"/>
            </a:br>
            <a:r>
              <a:rPr lang="nb-NO" sz="3100" dirty="0"/>
              <a:t>(NAT01-04)</a:t>
            </a:r>
          </a:p>
        </p:txBody>
      </p:sp>
      <p:sp>
        <p:nvSpPr>
          <p:cNvPr id="3" name="Plassholder for innhold 2"/>
          <p:cNvSpPr>
            <a:spLocks noGrp="1"/>
          </p:cNvSpPr>
          <p:nvPr>
            <p:ph idx="1"/>
          </p:nvPr>
        </p:nvSpPr>
        <p:spPr>
          <a:xfrm>
            <a:off x="740951" y="906857"/>
            <a:ext cx="10972800" cy="7301101"/>
          </a:xfrm>
          <a:solidFill>
            <a:schemeClr val="bg1"/>
          </a:solidFill>
          <a:ln>
            <a:noFill/>
          </a:ln>
        </p:spPr>
        <p:txBody>
          <a:bodyPr>
            <a:noAutofit/>
          </a:bodyPr>
          <a:lstStyle/>
          <a:p>
            <a:pPr marL="0" indent="0">
              <a:buNone/>
            </a:pPr>
            <a:endParaRPr lang="nb-NO" dirty="0"/>
          </a:p>
          <a:p>
            <a:pPr marL="0" indent="0">
              <a:buNone/>
            </a:pPr>
            <a:r>
              <a:rPr lang="nb-NO" dirty="0">
                <a:solidFill>
                  <a:schemeClr val="tx1"/>
                </a:solidFill>
              </a:rPr>
              <a:t>Bærekraftig utvikling</a:t>
            </a:r>
          </a:p>
          <a:p>
            <a:pPr marL="0" lvl="0" indent="0">
              <a:lnSpc>
                <a:spcPct val="107000"/>
              </a:lnSpc>
              <a:spcAft>
                <a:spcPts val="800"/>
              </a:spcAft>
              <a:buNone/>
              <a:tabLst>
                <a:tab pos="457200" algn="l"/>
              </a:tabLst>
            </a:pPr>
            <a:r>
              <a:rPr lang="nb-NO"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 naturfag handler det tverrfaglige temaet bærekraftig utvikling om at elevene skal </a:t>
            </a:r>
            <a:r>
              <a:rPr lang="nb-NO" sz="24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få kompetanse til å gjøre miljøbevisste valg og handlinger, og se disse i sammenheng med lokale og globale miljø- og klimautfordringer. Kunnskap om sammenhenger i naturen er nødvendig for å forstå hvordan vi mennesker er med på å påvirke den.</a:t>
            </a:r>
            <a:r>
              <a:rPr lang="nb-NO"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Naturfaglig kompetanse kan bidra til at vi finner løsninger for å begrense klimautfordringene, bevare biologisk mangfold og forvalte jordas naturressurser på en bærekraftig måte. </a:t>
            </a:r>
            <a:endParaRPr lang="nb-NO"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pic>
        <p:nvPicPr>
          <p:cNvPr id="6" name="Bilde 5"/>
          <p:cNvPicPr>
            <a:picLocks noChangeAspect="1"/>
          </p:cNvPicPr>
          <p:nvPr/>
        </p:nvPicPr>
        <p:blipFill>
          <a:blip r:embed="rId2"/>
          <a:stretch>
            <a:fillRect/>
          </a:stretch>
        </p:blipFill>
        <p:spPr>
          <a:xfrm>
            <a:off x="8328248" y="240482"/>
            <a:ext cx="3516854" cy="1332750"/>
          </a:xfrm>
          <a:prstGeom prst="rect">
            <a:avLst/>
          </a:prstGeom>
        </p:spPr>
      </p:pic>
      <p:sp>
        <p:nvSpPr>
          <p:cNvPr id="4" name="Bildeforklaring formet som et avrundet rektangel 3"/>
          <p:cNvSpPr/>
          <p:nvPr/>
        </p:nvSpPr>
        <p:spPr>
          <a:xfrm>
            <a:off x="5909084" y="5085184"/>
            <a:ext cx="4838328" cy="1512168"/>
          </a:xfrm>
          <a:prstGeom prst="wedgeRoundRectCallout">
            <a:avLst>
              <a:gd name="adj1" fmla="val -25194"/>
              <a:gd name="adj2" fmla="val -140173"/>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Hvilke kompetansemål i naturfag kan støtte </a:t>
            </a:r>
            <a:r>
              <a:rPr lang="nb-NO" b="1" dirty="0"/>
              <a:t>direkte</a:t>
            </a:r>
            <a:r>
              <a:rPr lang="nb-NO" dirty="0"/>
              <a:t> opp under dette? I eksemplet på neste side ser vi på kompetansemålene etter 7. trinn.</a:t>
            </a:r>
          </a:p>
        </p:txBody>
      </p:sp>
      <p:sp>
        <p:nvSpPr>
          <p:cNvPr id="5" name="Bildeforklaring formet som et avrundet rektangel 4"/>
          <p:cNvSpPr/>
          <p:nvPr/>
        </p:nvSpPr>
        <p:spPr>
          <a:xfrm>
            <a:off x="609600" y="4557407"/>
            <a:ext cx="4130913" cy="2232248"/>
          </a:xfrm>
          <a:prstGeom prst="wedgeRoundRectCallout">
            <a:avLst>
              <a:gd name="adj1" fmla="val -19911"/>
              <a:gd name="adj2" fmla="val -53561"/>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Les igjennom teksten.</a:t>
            </a:r>
          </a:p>
          <a:p>
            <a:pPr algn="ctr"/>
            <a:r>
              <a:rPr lang="nb-NO" dirty="0"/>
              <a:t>Hva ville du markert/gulet ut som gir direkte føringer for hva elevene skal lære i naturfag om bærekraftig utvikling?</a:t>
            </a:r>
          </a:p>
        </p:txBody>
      </p:sp>
      <p:sp>
        <p:nvSpPr>
          <p:cNvPr id="8" name="Bildeforklaring formet som et avrundet rektangel 7"/>
          <p:cNvSpPr/>
          <p:nvPr/>
        </p:nvSpPr>
        <p:spPr>
          <a:xfrm>
            <a:off x="5735960" y="473407"/>
            <a:ext cx="4752528" cy="13681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Dette er vår tolkning på hva som gir direkte føring på hva elevene skal lære om BU i naturfag.</a:t>
            </a:r>
          </a:p>
        </p:txBody>
      </p:sp>
    </p:spTree>
    <p:extLst>
      <p:ext uri="{BB962C8B-B14F-4D97-AF65-F5344CB8AC3E}">
        <p14:creationId xmlns:p14="http://schemas.microsoft.com/office/powerpoint/2010/main" val="113969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a:t>Analyse av naturfag</a:t>
            </a:r>
            <a:br>
              <a:rPr lang="nb-NO" dirty="0"/>
            </a:br>
            <a:r>
              <a:rPr lang="nb-NO" sz="3100" dirty="0"/>
              <a:t>(NAT01-04)</a:t>
            </a:r>
          </a:p>
        </p:txBody>
      </p:sp>
      <p:sp>
        <p:nvSpPr>
          <p:cNvPr id="5" name="Plassholder for innhold 2"/>
          <p:cNvSpPr txBox="1">
            <a:spLocks/>
          </p:cNvSpPr>
          <p:nvPr/>
        </p:nvSpPr>
        <p:spPr>
          <a:xfrm>
            <a:off x="647366" y="1772817"/>
            <a:ext cx="10972800" cy="4525963"/>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b-NO" sz="1200" dirty="0">
                <a:solidFill>
                  <a:schemeClr val="tx1"/>
                </a:solidFill>
              </a:rPr>
              <a:t>Mål for opplæringen er at eleven skal kunne </a:t>
            </a:r>
          </a:p>
          <a:p>
            <a:r>
              <a:rPr lang="nb-NO" sz="1200" dirty="0">
                <a:solidFill>
                  <a:schemeClr val="tx1"/>
                </a:solidFill>
              </a:rPr>
              <a:t>stille spørsmål og lage hypoteser om naturfaglige fenomener, identifisere variabler og samle data for å finne svar </a:t>
            </a:r>
          </a:p>
          <a:p>
            <a:r>
              <a:rPr lang="nb-NO" sz="1200" dirty="0">
                <a:solidFill>
                  <a:schemeClr val="tx1"/>
                </a:solidFill>
              </a:rPr>
              <a:t>skille mellom observasjoner og slutninger, organisere data, bruke årsak-virkning-argumenter, trekke slutninger, vurdere feilkilder og presentere funn </a:t>
            </a:r>
          </a:p>
          <a:p>
            <a:r>
              <a:rPr lang="nb-NO" sz="1200" dirty="0">
                <a:solidFill>
                  <a:schemeClr val="tx1"/>
                </a:solidFill>
              </a:rPr>
              <a:t>bruke og vurdere modeller som representerer fenomener man ikke kan observere direkte, og gjøre rede for hvorfor det brukes modeller i naturfag </a:t>
            </a:r>
          </a:p>
          <a:p>
            <a:r>
              <a:rPr lang="nb-NO" sz="1200" dirty="0">
                <a:solidFill>
                  <a:schemeClr val="tx1"/>
                </a:solidFill>
              </a:rPr>
              <a:t>lese og forstå faremerking og reflektere over hensikten med disse </a:t>
            </a:r>
          </a:p>
          <a:p>
            <a:r>
              <a:rPr lang="nb-NO" sz="1200" dirty="0">
                <a:solidFill>
                  <a:schemeClr val="tx1"/>
                </a:solidFill>
              </a:rPr>
              <a:t>gi eksempler på hvordan naturvitenskapelig kunnskap er utviklet og utvikler seg </a:t>
            </a:r>
          </a:p>
          <a:p>
            <a:r>
              <a:rPr lang="nb-NO" sz="1200" dirty="0">
                <a:solidFill>
                  <a:schemeClr val="tx1"/>
                </a:solidFill>
              </a:rPr>
              <a:t>gi eksempler på hvordan tradisjonell kunnskap har bidratt og bidrar til naturvitenskapelig kunnskap </a:t>
            </a:r>
          </a:p>
          <a:p>
            <a:r>
              <a:rPr lang="nb-NO" sz="1200" dirty="0">
                <a:solidFill>
                  <a:schemeClr val="tx1"/>
                </a:solidFill>
              </a:rPr>
              <a:t>utforske, lage og programmere teknologiske systemer som består av deler som virker sammen </a:t>
            </a:r>
          </a:p>
          <a:p>
            <a:r>
              <a:rPr lang="nb-NO" sz="1200" dirty="0">
                <a:solidFill>
                  <a:schemeClr val="tx1"/>
                </a:solidFill>
              </a:rPr>
              <a:t>designe og lage et produkt basert på brukerbehov </a:t>
            </a:r>
          </a:p>
          <a:p>
            <a:r>
              <a:rPr lang="nb-NO" sz="1200" dirty="0">
                <a:solidFill>
                  <a:schemeClr val="tx1"/>
                </a:solidFill>
              </a:rPr>
              <a:t>reflektere over hvordan teknologi kan løse utfordringer, skape muligheter og føre til nye dilemmaer </a:t>
            </a:r>
          </a:p>
          <a:p>
            <a:r>
              <a:rPr lang="nb-NO" sz="1200" dirty="0">
                <a:solidFill>
                  <a:schemeClr val="tx1"/>
                </a:solidFill>
              </a:rPr>
              <a:t>utforske faseoverganger og kjemiske reaksjoner og beskrive hva som kjennetegner dem </a:t>
            </a:r>
          </a:p>
          <a:p>
            <a:r>
              <a:rPr lang="nb-NO" sz="1200" dirty="0">
                <a:solidFill>
                  <a:schemeClr val="tx1"/>
                </a:solidFill>
              </a:rPr>
              <a:t>bruke partikkelmodellen til å forklare faseoverganger og egenskapene til faste stoffer, væsker og gasser </a:t>
            </a:r>
          </a:p>
          <a:p>
            <a:r>
              <a:rPr lang="nb-NO" sz="1200" dirty="0">
                <a:solidFill>
                  <a:schemeClr val="tx1"/>
                </a:solidFill>
              </a:rPr>
              <a:t>utforske elektriske og magnetiske krefter gjennom forsøk og samtale om hvordan vi utnytter elektrisk energi i dagliglivet </a:t>
            </a:r>
          </a:p>
          <a:p>
            <a:r>
              <a:rPr lang="nb-NO" sz="1200" dirty="0">
                <a:solidFill>
                  <a:schemeClr val="tx1"/>
                </a:solidFill>
              </a:rPr>
              <a:t>gjøre rede for hvordan organismer kan deles inn i hovedgrupper, og gi eksempler på ulike organismers særtrekk </a:t>
            </a:r>
          </a:p>
          <a:p>
            <a:r>
              <a:rPr lang="nb-NO" sz="1200" dirty="0">
                <a:solidFill>
                  <a:schemeClr val="tx1"/>
                </a:solidFill>
              </a:rPr>
              <a:t>gjøre rede for betydningen av biologisk mangfold og gjennomføre tiltak for å bevare det biologiske mangfoldet i nærmiljøet </a:t>
            </a:r>
          </a:p>
          <a:p>
            <a:r>
              <a:rPr lang="nb-NO" sz="1200" dirty="0">
                <a:solidFill>
                  <a:schemeClr val="tx1"/>
                </a:solidFill>
              </a:rPr>
              <a:t>foreslå tiltak for å bevare det biologiske mangfoldet i nordområdene og gi eksempler på betydningen av tradisjonell kunnskap i naturforvaltning </a:t>
            </a:r>
          </a:p>
          <a:p>
            <a:r>
              <a:rPr lang="nb-NO" sz="1200" dirty="0">
                <a:solidFill>
                  <a:schemeClr val="tx1"/>
                </a:solidFill>
              </a:rPr>
              <a:t>utforske og beskrive ulike næringsnett og bruke dette til å diskutere samspill i naturen </a:t>
            </a:r>
          </a:p>
          <a:p>
            <a:r>
              <a:rPr lang="nb-NO" sz="1200" dirty="0">
                <a:solidFill>
                  <a:schemeClr val="tx1"/>
                </a:solidFill>
              </a:rPr>
              <a:t>beskrive og visualisere hvordan døgn, månefaser og årstider oppstår, og samtale om hvordan dette påvirker livet på jorda </a:t>
            </a:r>
          </a:p>
          <a:p>
            <a:r>
              <a:rPr lang="nb-NO" sz="1200" dirty="0">
                <a:solidFill>
                  <a:schemeClr val="tx1"/>
                </a:solidFill>
              </a:rPr>
              <a:t>gjøre rede for jordas forutsetninger for liv og sammenligne med andre himmellegemer i universet </a:t>
            </a:r>
          </a:p>
          <a:p>
            <a:r>
              <a:rPr lang="nb-NO" sz="1200" dirty="0">
                <a:solidFill>
                  <a:schemeClr val="tx1"/>
                </a:solidFill>
              </a:rPr>
              <a:t>gjøre rede for hvordan det geologiske kretsløpet, platetektonikk og ytre krefter er med på å forme og endre ulike landskap </a:t>
            </a:r>
          </a:p>
          <a:p>
            <a:r>
              <a:rPr lang="nb-NO" sz="1200" dirty="0">
                <a:solidFill>
                  <a:schemeClr val="tx1"/>
                </a:solidFill>
              </a:rPr>
              <a:t>gjøre rede for fysiske og psykiske forandringer i puberteten og samtale om hvordan dette kan påvirke følelser, handlinger og seksualitet </a:t>
            </a:r>
          </a:p>
          <a:p>
            <a:r>
              <a:rPr lang="nb-NO" sz="1200" dirty="0">
                <a:solidFill>
                  <a:schemeClr val="tx1"/>
                </a:solidFill>
              </a:rPr>
              <a:t>gjøre rede for noen av kroppens organsystemer og beskrive hvordan systemene virker sammen</a:t>
            </a:r>
          </a:p>
          <a:p>
            <a:endParaRPr lang="nb-NO" dirty="0"/>
          </a:p>
        </p:txBody>
      </p:sp>
      <p:pic>
        <p:nvPicPr>
          <p:cNvPr id="6" name="Bilde 5"/>
          <p:cNvPicPr>
            <a:picLocks noChangeAspect="1"/>
          </p:cNvPicPr>
          <p:nvPr/>
        </p:nvPicPr>
        <p:blipFill>
          <a:blip r:embed="rId3"/>
          <a:stretch>
            <a:fillRect/>
          </a:stretch>
        </p:blipFill>
        <p:spPr>
          <a:xfrm>
            <a:off x="8328248" y="240482"/>
            <a:ext cx="3516854" cy="1332750"/>
          </a:xfrm>
          <a:prstGeom prst="rect">
            <a:avLst/>
          </a:prstGeom>
        </p:spPr>
      </p:pic>
      <p:sp>
        <p:nvSpPr>
          <p:cNvPr id="4" name="Plassholder for innhold 3"/>
          <p:cNvSpPr>
            <a:spLocks noGrp="1"/>
          </p:cNvSpPr>
          <p:nvPr>
            <p:ph idx="1"/>
          </p:nvPr>
        </p:nvSpPr>
        <p:spPr>
          <a:xfrm>
            <a:off x="609600" y="1412776"/>
            <a:ext cx="10972800" cy="532655"/>
          </a:xfrm>
        </p:spPr>
        <p:txBody>
          <a:bodyPr>
            <a:normAutofit/>
          </a:bodyPr>
          <a:lstStyle/>
          <a:p>
            <a:pPr marL="0" indent="0">
              <a:buNone/>
            </a:pPr>
            <a:r>
              <a:rPr lang="nb-NO" sz="2000" dirty="0">
                <a:solidFill>
                  <a:schemeClr val="tx1"/>
                </a:solidFill>
              </a:rPr>
              <a:t>Kompetansemål etter 7. trinn</a:t>
            </a:r>
          </a:p>
        </p:txBody>
      </p:sp>
      <p:sp>
        <p:nvSpPr>
          <p:cNvPr id="3" name="Rektangel 2"/>
          <p:cNvSpPr/>
          <p:nvPr/>
        </p:nvSpPr>
        <p:spPr>
          <a:xfrm>
            <a:off x="969640" y="4844542"/>
            <a:ext cx="11895112" cy="312650"/>
          </a:xfrm>
          <a:prstGeom prst="rect">
            <a:avLst/>
          </a:prstGeom>
        </p:spPr>
        <p:txBody>
          <a:bodyPr wrap="square">
            <a:spAutoFit/>
          </a:bodyPr>
          <a:lstStyle/>
          <a:p>
            <a:pPr>
              <a:lnSpc>
                <a:spcPct val="107000"/>
              </a:lnSpc>
              <a:spcAft>
                <a:spcPts val="800"/>
              </a:spcAft>
            </a:pPr>
            <a:r>
              <a:rPr lang="nb-NO"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gjøre rede for betydningen av biologisk mangfold og gjennomføre tiltak for å bevare det biologiske mangfoldet i nærmiljøet</a:t>
            </a:r>
            <a:r>
              <a:rPr lang="nb-NO" sz="1400" dirty="0">
                <a:latin typeface="Calibri" panose="020F0502020204030204" pitchFamily="34"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6"/>
          <p:cNvSpPr/>
          <p:nvPr/>
        </p:nvSpPr>
        <p:spPr>
          <a:xfrm>
            <a:off x="940183" y="5062852"/>
            <a:ext cx="7800528" cy="307777"/>
          </a:xfrm>
          <a:prstGeom prst="rect">
            <a:avLst/>
          </a:prstGeom>
        </p:spPr>
        <p:txBody>
          <a:bodyPr wrap="square">
            <a:spAutoFit/>
          </a:bodyPr>
          <a:lstStyle/>
          <a:p>
            <a:r>
              <a:rPr lang="nb-NO"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foreslå tiltak for å bevare det biologiske mangfoldet i nordområdene</a:t>
            </a:r>
            <a:r>
              <a:rPr lang="nb-NO" sz="1400" dirty="0">
                <a:latin typeface="Calibri" panose="020F0502020204030204" pitchFamily="34" charset="0"/>
                <a:ea typeface="Calibri" panose="020F0502020204030204" pitchFamily="34" charset="0"/>
                <a:cs typeface="Times New Roman" panose="02020603050405020304" pitchFamily="18" charset="0"/>
              </a:rPr>
              <a:t> </a:t>
            </a:r>
            <a:endParaRPr lang="nb-NO" sz="1400" dirty="0"/>
          </a:p>
        </p:txBody>
      </p:sp>
      <p:sp>
        <p:nvSpPr>
          <p:cNvPr id="8" name="Rektangel 7"/>
          <p:cNvSpPr/>
          <p:nvPr/>
        </p:nvSpPr>
        <p:spPr>
          <a:xfrm>
            <a:off x="969640" y="5262436"/>
            <a:ext cx="8160568" cy="307777"/>
          </a:xfrm>
          <a:prstGeom prst="rect">
            <a:avLst/>
          </a:prstGeom>
        </p:spPr>
        <p:txBody>
          <a:bodyPr wrap="square">
            <a:spAutoFit/>
          </a:bodyPr>
          <a:lstStyle/>
          <a:p>
            <a:r>
              <a:rPr lang="nb-NO"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utforske og beskrive ulike næringsnett og bruke dette til å diskutere samspill i naturen</a:t>
            </a:r>
            <a:endParaRPr lang="nb-NO" sz="1400" dirty="0"/>
          </a:p>
        </p:txBody>
      </p:sp>
      <p:sp>
        <p:nvSpPr>
          <p:cNvPr id="9" name="Bildeforklaring formet som et avrundet rektangel 8"/>
          <p:cNvSpPr/>
          <p:nvPr/>
        </p:nvSpPr>
        <p:spPr>
          <a:xfrm>
            <a:off x="6096000" y="124271"/>
            <a:ext cx="4912963" cy="1648546"/>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Diskuter i grupper og marker kompetansemål som dere tenker gir </a:t>
            </a:r>
            <a:r>
              <a:rPr lang="nb-NO" b="1" dirty="0"/>
              <a:t>direkte </a:t>
            </a:r>
            <a:r>
              <a:rPr lang="nb-NO" dirty="0"/>
              <a:t>føring for UBU i naturfag med tanke på teksten om bærekraftig utvikling på forrige side.</a:t>
            </a:r>
          </a:p>
        </p:txBody>
      </p:sp>
      <p:sp>
        <p:nvSpPr>
          <p:cNvPr id="11" name="Bildeforklaring formet som et avrundet rektangel 10"/>
          <p:cNvSpPr/>
          <p:nvPr/>
        </p:nvSpPr>
        <p:spPr>
          <a:xfrm>
            <a:off x="8372299" y="2830749"/>
            <a:ext cx="3472803" cy="1224136"/>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Vi har tolket det slik!</a:t>
            </a:r>
          </a:p>
          <a:p>
            <a:pPr algn="ctr"/>
            <a:r>
              <a:rPr lang="nb-NO" dirty="0"/>
              <a:t>(Dette er ingen fasit!)</a:t>
            </a:r>
          </a:p>
        </p:txBody>
      </p:sp>
      <p:sp>
        <p:nvSpPr>
          <p:cNvPr id="12" name="Rektangel 11"/>
          <p:cNvSpPr/>
          <p:nvPr/>
        </p:nvSpPr>
        <p:spPr>
          <a:xfrm>
            <a:off x="5211275" y="4410063"/>
            <a:ext cx="4824536" cy="276999"/>
          </a:xfrm>
          <a:prstGeom prst="rect">
            <a:avLst/>
          </a:prstGeom>
          <a:solidFill>
            <a:srgbClr val="FFFF00"/>
          </a:solidFill>
        </p:spPr>
        <p:txBody>
          <a:bodyPr wrap="square">
            <a:spAutoFit/>
          </a:bodyPr>
          <a:lstStyle/>
          <a:p>
            <a:r>
              <a:rPr lang="nb-NO" sz="1200" dirty="0">
                <a:latin typeface="Calibri" panose="020F0502020204030204" pitchFamily="34" charset="0"/>
                <a:cs typeface="Calibri" panose="020F0502020204030204" pitchFamily="34" charset="0"/>
              </a:rPr>
              <a:t>samtale om hvordan vi utnytter elektrisk energi i dagliglivet </a:t>
            </a:r>
          </a:p>
        </p:txBody>
      </p:sp>
    </p:spTree>
    <p:extLst>
      <p:ext uri="{BB962C8B-B14F-4D97-AF65-F5344CB8AC3E}">
        <p14:creationId xmlns:p14="http://schemas.microsoft.com/office/powerpoint/2010/main" val="41635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a:t>Analyse av naturfag</a:t>
            </a:r>
            <a:br>
              <a:rPr lang="nb-NO" dirty="0"/>
            </a:br>
            <a:r>
              <a:rPr lang="nb-NO" sz="3100" dirty="0"/>
              <a:t>(NAT01-04)</a:t>
            </a:r>
            <a:endParaRPr lang="nb-NO" dirty="0"/>
          </a:p>
        </p:txBody>
      </p:sp>
      <p:sp>
        <p:nvSpPr>
          <p:cNvPr id="3" name="Plassholder for innhold 2"/>
          <p:cNvSpPr>
            <a:spLocks noGrp="1"/>
          </p:cNvSpPr>
          <p:nvPr>
            <p:ph sz="half" idx="1"/>
          </p:nvPr>
        </p:nvSpPr>
        <p:spPr/>
        <p:txBody>
          <a:bodyPr>
            <a:normAutofit lnSpcReduction="10000"/>
          </a:bodyPr>
          <a:lstStyle/>
          <a:p>
            <a:endParaRPr lang="nb-NO"/>
          </a:p>
        </p:txBody>
      </p:sp>
      <p:sp>
        <p:nvSpPr>
          <p:cNvPr id="4" name="Plassholder for innhold 3"/>
          <p:cNvSpPr>
            <a:spLocks noGrp="1"/>
          </p:cNvSpPr>
          <p:nvPr>
            <p:ph sz="half" idx="2"/>
          </p:nvPr>
        </p:nvSpPr>
        <p:spPr/>
        <p:txBody>
          <a:bodyPr>
            <a:normAutofit lnSpcReduction="10000"/>
          </a:bodyPr>
          <a:lstStyle/>
          <a:p>
            <a:r>
              <a:rPr lang="nb-NO" dirty="0">
                <a:solidFill>
                  <a:schemeClr val="tx1"/>
                </a:solidFill>
              </a:rPr>
              <a:t>Er det andre kompetansemål eller områder i kompetansemålene som ikke ga direkte føringer for UBU, men som du tenker kan </a:t>
            </a:r>
            <a:r>
              <a:rPr lang="nb-NO" b="1" i="1" dirty="0">
                <a:solidFill>
                  <a:schemeClr val="tx1"/>
                </a:solidFill>
              </a:rPr>
              <a:t>fremme</a:t>
            </a:r>
            <a:r>
              <a:rPr lang="nb-NO" b="1" dirty="0">
                <a:solidFill>
                  <a:schemeClr val="tx1"/>
                </a:solidFill>
              </a:rPr>
              <a:t> UBU</a:t>
            </a:r>
            <a:r>
              <a:rPr lang="nb-NO" dirty="0">
                <a:solidFill>
                  <a:schemeClr val="tx1"/>
                </a:solidFill>
              </a:rPr>
              <a:t>? Marker dette med en rosa markeringstusj.</a:t>
            </a:r>
          </a:p>
          <a:p>
            <a:endParaRPr lang="nb-NO" dirty="0">
              <a:solidFill>
                <a:schemeClr val="tx1"/>
              </a:solidFill>
            </a:endParaRPr>
          </a:p>
          <a:p>
            <a:r>
              <a:rPr lang="nb-NO" dirty="0">
                <a:solidFill>
                  <a:schemeClr val="tx1"/>
                </a:solidFill>
              </a:rPr>
              <a:t>Si litt om hvorfor du tenker dette kan </a:t>
            </a:r>
            <a:r>
              <a:rPr lang="nb-NO" i="1" dirty="0">
                <a:solidFill>
                  <a:schemeClr val="tx1"/>
                </a:solidFill>
              </a:rPr>
              <a:t>fremme</a:t>
            </a:r>
            <a:r>
              <a:rPr lang="nb-NO" dirty="0">
                <a:solidFill>
                  <a:schemeClr val="tx1"/>
                </a:solidFill>
              </a:rPr>
              <a:t> UBU.</a:t>
            </a:r>
          </a:p>
        </p:txBody>
      </p:sp>
      <p:pic>
        <p:nvPicPr>
          <p:cNvPr id="5" name="Plassholder for innho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70394" y="930687"/>
            <a:ext cx="4026921" cy="5367469"/>
          </a:xfrm>
          <a:prstGeom prst="rect">
            <a:avLst/>
          </a:prstGeom>
        </p:spPr>
      </p:pic>
    </p:spTree>
    <p:extLst>
      <p:ext uri="{BB962C8B-B14F-4D97-AF65-F5344CB8AC3E}">
        <p14:creationId xmlns:p14="http://schemas.microsoft.com/office/powerpoint/2010/main" val="4245334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a:t>Analyse av naturfag</a:t>
            </a:r>
            <a:br>
              <a:rPr lang="nb-NO" dirty="0"/>
            </a:br>
            <a:r>
              <a:rPr lang="nb-NO" sz="3100" dirty="0"/>
              <a:t>(NAT01-04)</a:t>
            </a:r>
          </a:p>
        </p:txBody>
      </p:sp>
      <p:sp>
        <p:nvSpPr>
          <p:cNvPr id="5" name="Plassholder for innhold 2"/>
          <p:cNvSpPr txBox="1">
            <a:spLocks/>
          </p:cNvSpPr>
          <p:nvPr/>
        </p:nvSpPr>
        <p:spPr>
          <a:xfrm>
            <a:off x="609600" y="1749464"/>
            <a:ext cx="10972800" cy="4525963"/>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b-NO" sz="1200" dirty="0">
                <a:solidFill>
                  <a:schemeClr val="tx1"/>
                </a:solidFill>
              </a:rPr>
              <a:t>Mål for opplæringen er at eleven skal kunne </a:t>
            </a:r>
          </a:p>
          <a:p>
            <a:r>
              <a:rPr lang="nb-NO" sz="1200" dirty="0">
                <a:solidFill>
                  <a:schemeClr val="tx1"/>
                </a:solidFill>
              </a:rPr>
              <a:t>stille spørsmål og lage hypoteser om naturfaglige fenomener, identifisere variabler og samle data for å finne svar </a:t>
            </a:r>
          </a:p>
          <a:p>
            <a:r>
              <a:rPr lang="nb-NO" sz="1200" dirty="0">
                <a:solidFill>
                  <a:schemeClr val="tx1"/>
                </a:solidFill>
              </a:rPr>
              <a:t>skille mellom observasjoner og slutninger, organisere data, bruke årsak-virkning-argumenter, trekke slutninger, vurdere feilkilder og presentere funn </a:t>
            </a:r>
          </a:p>
          <a:p>
            <a:r>
              <a:rPr lang="nb-NO" sz="1200" dirty="0">
                <a:solidFill>
                  <a:schemeClr val="tx1"/>
                </a:solidFill>
              </a:rPr>
              <a:t>bruke og vurdere modeller som representerer fenomener man ikke kan observere direkte, og gjøre rede for hvorfor det brukes modeller i naturfag </a:t>
            </a:r>
          </a:p>
          <a:p>
            <a:r>
              <a:rPr lang="nb-NO" sz="1200" dirty="0">
                <a:solidFill>
                  <a:schemeClr val="tx1"/>
                </a:solidFill>
              </a:rPr>
              <a:t>lese og forstå faremerking og reflektere over hensikten med disse </a:t>
            </a:r>
          </a:p>
          <a:p>
            <a:r>
              <a:rPr lang="nb-NO" sz="1200" dirty="0">
                <a:solidFill>
                  <a:schemeClr val="tx1"/>
                </a:solidFill>
              </a:rPr>
              <a:t>gi eksempler på hvordan naturvitenskapelig kunnskap er utviklet og utvikler seg </a:t>
            </a:r>
          </a:p>
          <a:p>
            <a:r>
              <a:rPr lang="nb-NO" sz="1200" dirty="0">
                <a:solidFill>
                  <a:schemeClr val="tx1"/>
                </a:solidFill>
              </a:rPr>
              <a:t>gi eksempler på hvordan tradisjonell kunnskap har bidratt og bidrar til naturvitenskapelig kunnskap </a:t>
            </a:r>
          </a:p>
          <a:p>
            <a:r>
              <a:rPr lang="nb-NO" sz="1200" dirty="0">
                <a:solidFill>
                  <a:schemeClr val="tx1"/>
                </a:solidFill>
              </a:rPr>
              <a:t>utforske, lage og programmere teknologiske systemer som består av deler som virker sammen </a:t>
            </a:r>
          </a:p>
          <a:p>
            <a:r>
              <a:rPr lang="nb-NO" sz="1200" dirty="0">
                <a:solidFill>
                  <a:schemeClr val="tx1"/>
                </a:solidFill>
              </a:rPr>
              <a:t>designe og lage et produkt basert på brukerbehov </a:t>
            </a:r>
          </a:p>
          <a:p>
            <a:r>
              <a:rPr lang="nb-NO" sz="1200" dirty="0">
                <a:solidFill>
                  <a:schemeClr val="tx1"/>
                </a:solidFill>
              </a:rPr>
              <a:t>reflektere over hvordan teknologi kan løse utfordringer, skape muligheter og føre til nye dilemmaer </a:t>
            </a:r>
          </a:p>
          <a:p>
            <a:r>
              <a:rPr lang="nb-NO" sz="1200" dirty="0">
                <a:solidFill>
                  <a:schemeClr val="tx1"/>
                </a:solidFill>
              </a:rPr>
              <a:t>utforske faseoverganger og kjemiske reaksjoner og beskrive hva som kjennetegner dem </a:t>
            </a:r>
          </a:p>
          <a:p>
            <a:r>
              <a:rPr lang="nb-NO" sz="1200" dirty="0">
                <a:solidFill>
                  <a:schemeClr val="tx1"/>
                </a:solidFill>
              </a:rPr>
              <a:t>bruke partikkelmodellen til å forklare faseoverganger og egenskapene til faste stoffer, væsker og gasser </a:t>
            </a:r>
          </a:p>
          <a:p>
            <a:r>
              <a:rPr lang="nb-NO" sz="1200" dirty="0">
                <a:solidFill>
                  <a:schemeClr val="tx1"/>
                </a:solidFill>
              </a:rPr>
              <a:t>utforske elektriske og magnetiske krefter gjennom forsøk og samtale om hvordan vi utnytter elektrisk energi i dagliglivet </a:t>
            </a:r>
          </a:p>
          <a:p>
            <a:r>
              <a:rPr lang="nb-NO" sz="1200" dirty="0">
                <a:solidFill>
                  <a:schemeClr val="tx1"/>
                </a:solidFill>
              </a:rPr>
              <a:t>gjøre rede for hvordan organismer kan deles inn i hovedgrupper, og gi eksempler på ulike organismers særtrekk </a:t>
            </a:r>
          </a:p>
          <a:p>
            <a:r>
              <a:rPr lang="nb-NO" sz="1200" dirty="0">
                <a:solidFill>
                  <a:schemeClr val="tx1"/>
                </a:solidFill>
              </a:rPr>
              <a:t>gjøre rede for betydningen av biologisk mangfold og gjennomføre tiltak for å bevare det biologiske mangfoldet i nærmiljøet </a:t>
            </a:r>
          </a:p>
          <a:p>
            <a:r>
              <a:rPr lang="nb-NO" sz="1200" dirty="0">
                <a:solidFill>
                  <a:schemeClr val="tx1"/>
                </a:solidFill>
              </a:rPr>
              <a:t>foreslå tiltak for å bevare det biologiske mangfoldet i nordområdene og gi eksempler på betydningen av tradisjonell kunnskap i naturforvaltning </a:t>
            </a:r>
          </a:p>
          <a:p>
            <a:r>
              <a:rPr lang="nb-NO" sz="1200" dirty="0">
                <a:solidFill>
                  <a:schemeClr val="tx1"/>
                </a:solidFill>
              </a:rPr>
              <a:t>utforske og beskrive ulike næringsnett og bruke dette til å diskutere samspill i naturen </a:t>
            </a:r>
          </a:p>
          <a:p>
            <a:r>
              <a:rPr lang="nb-NO" sz="1200" dirty="0">
                <a:solidFill>
                  <a:schemeClr val="tx1"/>
                </a:solidFill>
              </a:rPr>
              <a:t>beskrive og visualisere hvordan døgn, månefaser og årstider oppstår, og samtale om hvordan dette påvirker livet på jorda </a:t>
            </a:r>
          </a:p>
          <a:p>
            <a:r>
              <a:rPr lang="nb-NO" sz="1200" dirty="0">
                <a:solidFill>
                  <a:schemeClr val="tx1"/>
                </a:solidFill>
              </a:rPr>
              <a:t>gjøre rede for jordas forutsetninger for liv og sammenligne med andre himmellegemer i universet </a:t>
            </a:r>
          </a:p>
          <a:p>
            <a:r>
              <a:rPr lang="nb-NO" sz="1200" dirty="0">
                <a:solidFill>
                  <a:schemeClr val="tx1"/>
                </a:solidFill>
              </a:rPr>
              <a:t>gjøre rede for hvordan det geologiske kretsløpet, platetektonikk og ytre krefter er med på å forme og endre ulike landskap </a:t>
            </a:r>
          </a:p>
          <a:p>
            <a:r>
              <a:rPr lang="nb-NO" sz="1200" dirty="0">
                <a:solidFill>
                  <a:schemeClr val="tx1"/>
                </a:solidFill>
              </a:rPr>
              <a:t>gjøre rede for fysiske og psykiske forandringer i puberteten og samtale om hvordan dette kan påvirke følelser, handlinger og seksualitet </a:t>
            </a:r>
          </a:p>
          <a:p>
            <a:r>
              <a:rPr lang="nb-NO" sz="1200" dirty="0">
                <a:solidFill>
                  <a:schemeClr val="tx1"/>
                </a:solidFill>
              </a:rPr>
              <a:t>gjøre rede for noen av kroppens organsystemer og beskrive hvordan systemene virker sammen</a:t>
            </a:r>
          </a:p>
          <a:p>
            <a:endParaRPr lang="nb-NO" dirty="0"/>
          </a:p>
        </p:txBody>
      </p:sp>
      <p:pic>
        <p:nvPicPr>
          <p:cNvPr id="6" name="Bilde 5"/>
          <p:cNvPicPr>
            <a:picLocks noChangeAspect="1"/>
          </p:cNvPicPr>
          <p:nvPr/>
        </p:nvPicPr>
        <p:blipFill>
          <a:blip r:embed="rId2"/>
          <a:stretch>
            <a:fillRect/>
          </a:stretch>
        </p:blipFill>
        <p:spPr>
          <a:xfrm>
            <a:off x="8328248" y="240482"/>
            <a:ext cx="3516854" cy="1332750"/>
          </a:xfrm>
          <a:prstGeom prst="rect">
            <a:avLst/>
          </a:prstGeom>
        </p:spPr>
      </p:pic>
      <p:sp>
        <p:nvSpPr>
          <p:cNvPr id="4" name="Plassholder for innhold 3"/>
          <p:cNvSpPr>
            <a:spLocks noGrp="1"/>
          </p:cNvSpPr>
          <p:nvPr>
            <p:ph idx="1"/>
          </p:nvPr>
        </p:nvSpPr>
        <p:spPr>
          <a:xfrm>
            <a:off x="609600" y="1412776"/>
            <a:ext cx="10972800" cy="532655"/>
          </a:xfrm>
        </p:spPr>
        <p:txBody>
          <a:bodyPr>
            <a:normAutofit/>
          </a:bodyPr>
          <a:lstStyle/>
          <a:p>
            <a:pPr marL="0" indent="0">
              <a:buNone/>
            </a:pPr>
            <a:r>
              <a:rPr lang="nb-NO" sz="2000" dirty="0">
                <a:solidFill>
                  <a:schemeClr val="tx1"/>
                </a:solidFill>
              </a:rPr>
              <a:t>Kompetansemål etter 7. trinn</a:t>
            </a:r>
          </a:p>
        </p:txBody>
      </p:sp>
      <p:sp>
        <p:nvSpPr>
          <p:cNvPr id="3" name="Rektangel 2"/>
          <p:cNvSpPr/>
          <p:nvPr/>
        </p:nvSpPr>
        <p:spPr>
          <a:xfrm>
            <a:off x="940183" y="4806735"/>
            <a:ext cx="11895112" cy="312650"/>
          </a:xfrm>
          <a:prstGeom prst="rect">
            <a:avLst/>
          </a:prstGeom>
        </p:spPr>
        <p:txBody>
          <a:bodyPr wrap="square">
            <a:spAutoFit/>
          </a:bodyPr>
          <a:lstStyle/>
          <a:p>
            <a:pPr>
              <a:lnSpc>
                <a:spcPct val="107000"/>
              </a:lnSpc>
              <a:spcAft>
                <a:spcPts val="800"/>
              </a:spcAft>
            </a:pPr>
            <a:r>
              <a:rPr lang="nb-NO"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gjøre rede for betydningen av biologisk mangfold og gjennomføre tiltak for å bevare det biologiske mangfoldet i nærmiljøet</a:t>
            </a:r>
            <a:r>
              <a:rPr lang="nb-NO" sz="1400" dirty="0">
                <a:latin typeface="Calibri" panose="020F0502020204030204" pitchFamily="34"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6"/>
          <p:cNvSpPr/>
          <p:nvPr/>
        </p:nvSpPr>
        <p:spPr>
          <a:xfrm>
            <a:off x="940183" y="5062852"/>
            <a:ext cx="7800528" cy="307777"/>
          </a:xfrm>
          <a:prstGeom prst="rect">
            <a:avLst/>
          </a:prstGeom>
        </p:spPr>
        <p:txBody>
          <a:bodyPr wrap="square">
            <a:spAutoFit/>
          </a:bodyPr>
          <a:lstStyle/>
          <a:p>
            <a:r>
              <a:rPr lang="nb-NO"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foreslå tiltak for å bevare det biologiske mangfoldet i nordområdene</a:t>
            </a:r>
            <a:r>
              <a:rPr lang="nb-NO" sz="1400" dirty="0">
                <a:latin typeface="Calibri" panose="020F0502020204030204" pitchFamily="34" charset="0"/>
                <a:ea typeface="Calibri" panose="020F0502020204030204" pitchFamily="34" charset="0"/>
                <a:cs typeface="Times New Roman" panose="02020603050405020304" pitchFamily="18" charset="0"/>
              </a:rPr>
              <a:t> </a:t>
            </a:r>
            <a:endParaRPr lang="nb-NO" sz="1400" dirty="0"/>
          </a:p>
        </p:txBody>
      </p:sp>
      <p:sp>
        <p:nvSpPr>
          <p:cNvPr id="8" name="Rektangel 7"/>
          <p:cNvSpPr/>
          <p:nvPr/>
        </p:nvSpPr>
        <p:spPr>
          <a:xfrm>
            <a:off x="969640" y="5262436"/>
            <a:ext cx="8160568" cy="307777"/>
          </a:xfrm>
          <a:prstGeom prst="rect">
            <a:avLst/>
          </a:prstGeom>
        </p:spPr>
        <p:txBody>
          <a:bodyPr wrap="square">
            <a:spAutoFit/>
          </a:bodyPr>
          <a:lstStyle/>
          <a:p>
            <a:r>
              <a:rPr lang="nb-NO"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utforske og beskrive ulike næringsnett og bruke dette til å diskutere samspill i naturen</a:t>
            </a:r>
            <a:endParaRPr lang="nb-NO" sz="1400" dirty="0"/>
          </a:p>
        </p:txBody>
      </p:sp>
      <p:sp>
        <p:nvSpPr>
          <p:cNvPr id="9" name="Bildeforklaring formet som et avrundet rektangel 8"/>
          <p:cNvSpPr/>
          <p:nvPr/>
        </p:nvSpPr>
        <p:spPr>
          <a:xfrm>
            <a:off x="6472459" y="277992"/>
            <a:ext cx="4536504" cy="1378876"/>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sz="2000" dirty="0"/>
              <a:t>Diskuter og marker kompetansemål som dere tenker kan </a:t>
            </a:r>
            <a:r>
              <a:rPr lang="nb-NO" sz="2000" b="1" i="1" dirty="0"/>
              <a:t>fremme</a:t>
            </a:r>
            <a:r>
              <a:rPr lang="nb-NO" sz="2000" b="1" dirty="0"/>
              <a:t> UBU </a:t>
            </a:r>
            <a:r>
              <a:rPr lang="nb-NO" sz="2000" dirty="0"/>
              <a:t>i naturfag.</a:t>
            </a:r>
          </a:p>
        </p:txBody>
      </p:sp>
      <p:sp>
        <p:nvSpPr>
          <p:cNvPr id="10" name="Prosess 9"/>
          <p:cNvSpPr/>
          <p:nvPr/>
        </p:nvSpPr>
        <p:spPr>
          <a:xfrm>
            <a:off x="969640" y="2217567"/>
            <a:ext cx="10526960" cy="275330"/>
          </a:xfrm>
          <a:prstGeom prst="flowChartProcess">
            <a:avLst/>
          </a:prstGeom>
          <a:solidFill>
            <a:srgbClr val="E3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skille mellom observasjoner og slutninger, organisere data, bruke årsak-virkning-argumenter, trekke slutninger, vurdere feilkilder og presentere funn </a:t>
            </a:r>
          </a:p>
        </p:txBody>
      </p:sp>
      <p:sp>
        <p:nvSpPr>
          <p:cNvPr id="12" name="Prosess 11"/>
          <p:cNvSpPr/>
          <p:nvPr/>
        </p:nvSpPr>
        <p:spPr>
          <a:xfrm>
            <a:off x="940183" y="2876781"/>
            <a:ext cx="10526960" cy="275330"/>
          </a:xfrm>
          <a:prstGeom prst="flowChartProcess">
            <a:avLst/>
          </a:prstGeom>
          <a:solidFill>
            <a:srgbClr val="E3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200" dirty="0">
              <a:solidFill>
                <a:schemeClr val="tx1"/>
              </a:solidFill>
            </a:endParaRPr>
          </a:p>
          <a:p>
            <a:r>
              <a:rPr lang="nb-NO" sz="1200" dirty="0">
                <a:solidFill>
                  <a:schemeClr val="tx1"/>
                </a:solidFill>
              </a:rPr>
              <a:t>gi eksempler på hvordan naturvitenskapelig kunnskap er utviklet og utvikler seg </a:t>
            </a:r>
          </a:p>
          <a:p>
            <a:r>
              <a:rPr lang="nb-NO" sz="1200" dirty="0">
                <a:solidFill>
                  <a:schemeClr val="tx1"/>
                </a:solidFill>
              </a:rPr>
              <a:t> </a:t>
            </a:r>
          </a:p>
        </p:txBody>
      </p:sp>
      <p:sp>
        <p:nvSpPr>
          <p:cNvPr id="13" name="Prosess 12"/>
          <p:cNvSpPr/>
          <p:nvPr/>
        </p:nvSpPr>
        <p:spPr>
          <a:xfrm>
            <a:off x="987913" y="3760467"/>
            <a:ext cx="10526960" cy="275330"/>
          </a:xfrm>
          <a:prstGeom prst="flowChartProcess">
            <a:avLst/>
          </a:prstGeom>
          <a:solidFill>
            <a:srgbClr val="E3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200" dirty="0">
              <a:solidFill>
                <a:schemeClr val="tx1"/>
              </a:solidFill>
            </a:endParaRPr>
          </a:p>
          <a:p>
            <a:endParaRPr lang="nb-NO" sz="1200" dirty="0">
              <a:solidFill>
                <a:schemeClr val="tx1"/>
              </a:solidFill>
            </a:endParaRPr>
          </a:p>
          <a:p>
            <a:r>
              <a:rPr lang="nb-NO" sz="1200" dirty="0">
                <a:solidFill>
                  <a:schemeClr val="tx1"/>
                </a:solidFill>
              </a:rPr>
              <a:t>reflektere over hvordan teknologi kan løse utfordringer, skape muligheter og føre til nye dilemmaer </a:t>
            </a:r>
          </a:p>
          <a:p>
            <a:endParaRPr lang="nb-NO" sz="1200" dirty="0">
              <a:solidFill>
                <a:schemeClr val="tx1"/>
              </a:solidFill>
            </a:endParaRPr>
          </a:p>
          <a:p>
            <a:r>
              <a:rPr lang="nb-NO" sz="1200" dirty="0">
                <a:solidFill>
                  <a:schemeClr val="tx1"/>
                </a:solidFill>
              </a:rPr>
              <a:t> </a:t>
            </a:r>
          </a:p>
        </p:txBody>
      </p:sp>
      <p:sp>
        <p:nvSpPr>
          <p:cNvPr id="15" name="Prosess 14"/>
          <p:cNvSpPr/>
          <p:nvPr/>
        </p:nvSpPr>
        <p:spPr>
          <a:xfrm>
            <a:off x="969640" y="1978337"/>
            <a:ext cx="10526960" cy="275330"/>
          </a:xfrm>
          <a:prstGeom prst="flowChartProcess">
            <a:avLst/>
          </a:prstGeom>
          <a:solidFill>
            <a:srgbClr val="E3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200" dirty="0">
              <a:solidFill>
                <a:schemeClr val="tx1"/>
              </a:solidFill>
            </a:endParaRPr>
          </a:p>
          <a:p>
            <a:r>
              <a:rPr lang="nb-NO" sz="1200" dirty="0">
                <a:solidFill>
                  <a:schemeClr val="tx1"/>
                </a:solidFill>
              </a:rPr>
              <a:t>stille spørsmål og lage hypoteser om naturfaglige fenomener, identifisere variabler og samle data for å finne svar </a:t>
            </a:r>
          </a:p>
          <a:p>
            <a:r>
              <a:rPr lang="nb-NO" sz="1200" dirty="0">
                <a:solidFill>
                  <a:schemeClr val="tx1"/>
                </a:solidFill>
              </a:rPr>
              <a:t> </a:t>
            </a:r>
          </a:p>
        </p:txBody>
      </p:sp>
      <p:sp>
        <p:nvSpPr>
          <p:cNvPr id="16" name="Bildeforklaring formet som et avrundet rektangel 15"/>
          <p:cNvSpPr/>
          <p:nvPr/>
        </p:nvSpPr>
        <p:spPr>
          <a:xfrm>
            <a:off x="10407255" y="4214463"/>
            <a:ext cx="1656184" cy="724100"/>
          </a:xfrm>
          <a:prstGeom prst="wedgeRoundRectCallout">
            <a:avLst>
              <a:gd name="adj1" fmla="val -54312"/>
              <a:gd name="adj2" fmla="val -30196"/>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a:t>Vi har tolket det slik!</a:t>
            </a:r>
            <a:endParaRPr lang="nb-NO" dirty="0"/>
          </a:p>
        </p:txBody>
      </p:sp>
      <p:sp>
        <p:nvSpPr>
          <p:cNvPr id="18" name="Rektangel 17"/>
          <p:cNvSpPr/>
          <p:nvPr/>
        </p:nvSpPr>
        <p:spPr>
          <a:xfrm>
            <a:off x="5208186" y="4406553"/>
            <a:ext cx="4824536" cy="276999"/>
          </a:xfrm>
          <a:prstGeom prst="rect">
            <a:avLst/>
          </a:prstGeom>
          <a:solidFill>
            <a:srgbClr val="FFFF00"/>
          </a:solidFill>
        </p:spPr>
        <p:txBody>
          <a:bodyPr wrap="square">
            <a:spAutoFit/>
          </a:bodyPr>
          <a:lstStyle/>
          <a:p>
            <a:r>
              <a:rPr lang="nb-NO" sz="1200" dirty="0">
                <a:latin typeface="Calibri" panose="020F0502020204030204" pitchFamily="34" charset="0"/>
                <a:cs typeface="Calibri" panose="020F0502020204030204" pitchFamily="34" charset="0"/>
              </a:rPr>
              <a:t>samtale om hvordan vi utnytter elektrisk energi i dagliglivet </a:t>
            </a:r>
          </a:p>
        </p:txBody>
      </p:sp>
    </p:spTree>
    <p:extLst>
      <p:ext uri="{BB962C8B-B14F-4D97-AF65-F5344CB8AC3E}">
        <p14:creationId xmlns:p14="http://schemas.microsoft.com/office/powerpoint/2010/main" val="11672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Gruppearbeid: Analyse av bærekraftig utvikling i fag og kompetansemål</a:t>
            </a:r>
          </a:p>
        </p:txBody>
      </p:sp>
      <p:sp>
        <p:nvSpPr>
          <p:cNvPr id="3" name="Plassholder for innhold 2"/>
          <p:cNvSpPr>
            <a:spLocks noGrp="1"/>
          </p:cNvSpPr>
          <p:nvPr>
            <p:ph idx="1"/>
          </p:nvPr>
        </p:nvSpPr>
        <p:spPr>
          <a:xfrm>
            <a:off x="609600" y="1600201"/>
            <a:ext cx="5558408" cy="4525963"/>
          </a:xfrm>
        </p:spPr>
        <p:txBody>
          <a:bodyPr>
            <a:noAutofit/>
          </a:bodyPr>
          <a:lstStyle/>
          <a:p>
            <a:r>
              <a:rPr lang="nb-NO" sz="2000" dirty="0">
                <a:solidFill>
                  <a:schemeClr val="tx1"/>
                </a:solidFill>
              </a:rPr>
              <a:t>Nå skal dere analysere et eller flere fag og tilhørende kompetansemål som gir </a:t>
            </a:r>
            <a:r>
              <a:rPr lang="nb-NO" sz="2000" b="1" i="1" dirty="0">
                <a:solidFill>
                  <a:schemeClr val="tx1"/>
                </a:solidFill>
              </a:rPr>
              <a:t>direkte</a:t>
            </a:r>
            <a:r>
              <a:rPr lang="nb-NO" sz="2000" dirty="0">
                <a:solidFill>
                  <a:schemeClr val="tx1"/>
                </a:solidFill>
              </a:rPr>
              <a:t> og </a:t>
            </a:r>
            <a:r>
              <a:rPr lang="nb-NO" sz="2000" b="1" i="1" dirty="0">
                <a:solidFill>
                  <a:schemeClr val="tx1"/>
                </a:solidFill>
              </a:rPr>
              <a:t>indirekte</a:t>
            </a:r>
            <a:r>
              <a:rPr lang="nb-NO" sz="2000" dirty="0">
                <a:solidFill>
                  <a:schemeClr val="tx1"/>
                </a:solidFill>
              </a:rPr>
              <a:t> føringer for UBU. Velg det trinnet dere har med i DNS.</a:t>
            </a:r>
          </a:p>
          <a:p>
            <a:endParaRPr lang="nb-NO" sz="2000" dirty="0">
              <a:solidFill>
                <a:schemeClr val="tx1"/>
              </a:solidFill>
            </a:endParaRPr>
          </a:p>
          <a:p>
            <a:r>
              <a:rPr lang="nb-NO" sz="2000" dirty="0">
                <a:solidFill>
                  <a:schemeClr val="tx1"/>
                </a:solidFill>
              </a:rPr>
              <a:t>I etterkant av denne samlingen skal dere gå inn og analysere alle læreplanene med bærekraftig utvikling, på denne måten.</a:t>
            </a:r>
          </a:p>
          <a:p>
            <a:endParaRPr lang="nb-NO" sz="2000" dirty="0">
              <a:solidFill>
                <a:schemeClr val="tx1"/>
              </a:solidFill>
            </a:endParaRPr>
          </a:p>
          <a:p>
            <a:r>
              <a:rPr lang="nb-NO" sz="2000" dirty="0">
                <a:solidFill>
                  <a:schemeClr val="tx1"/>
                </a:solidFill>
              </a:rPr>
              <a:t>På bakgrunn av dette skal dere velge ut fag og kompetansemål som egner seg i eget skoleprosjektet.</a:t>
            </a:r>
          </a:p>
        </p:txBody>
      </p:sp>
      <p:pic>
        <p:nvPicPr>
          <p:cNvPr id="4" name="Plassholder for innhold 4"/>
          <p:cNvPicPr>
            <a:picLocks noChangeAspect="1"/>
          </p:cNvPicPr>
          <p:nvPr/>
        </p:nvPicPr>
        <p:blipFill rotWithShape="1">
          <a:blip r:embed="rId2" cstate="print">
            <a:extLst>
              <a:ext uri="{28A0092B-C50C-407E-A947-70E740481C1C}">
                <a14:useLocalDpi xmlns:a14="http://schemas.microsoft.com/office/drawing/2010/main" val="0"/>
              </a:ext>
            </a:extLst>
          </a:blip>
          <a:srcRect r="9897"/>
          <a:stretch/>
        </p:blipFill>
        <p:spPr>
          <a:xfrm rot="5400000">
            <a:off x="6633911" y="1143742"/>
            <a:ext cx="4525964" cy="5438884"/>
          </a:xfrm>
          <a:prstGeom prst="rect">
            <a:avLst/>
          </a:prstGeom>
        </p:spPr>
      </p:pic>
    </p:spTree>
    <p:extLst>
      <p:ext uri="{BB962C8B-B14F-4D97-AF65-F5344CB8AC3E}">
        <p14:creationId xmlns:p14="http://schemas.microsoft.com/office/powerpoint/2010/main" val="289035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344" y="0"/>
            <a:ext cx="10972800" cy="1143000"/>
          </a:xfrm>
        </p:spPr>
        <p:txBody>
          <a:bodyPr/>
          <a:lstStyle/>
          <a:p>
            <a:r>
              <a:rPr lang="nb-NO" dirty="0" smtClean="0"/>
              <a:t>Program for dagen (alt skjer i Zoom)</a:t>
            </a:r>
            <a:endParaRPr lang="nb-NO" dirty="0"/>
          </a:p>
        </p:txBody>
      </p:sp>
      <p:sp>
        <p:nvSpPr>
          <p:cNvPr id="3" name="Plassholder for innhold 2"/>
          <p:cNvSpPr>
            <a:spLocks noGrp="1"/>
          </p:cNvSpPr>
          <p:nvPr>
            <p:ph idx="1"/>
          </p:nvPr>
        </p:nvSpPr>
        <p:spPr>
          <a:xfrm>
            <a:off x="609600" y="1143001"/>
            <a:ext cx="10972800" cy="5598368"/>
          </a:xfrm>
        </p:spPr>
        <p:txBody>
          <a:bodyPr>
            <a:normAutofit fontScale="70000" lnSpcReduction="20000"/>
          </a:bodyPr>
          <a:lstStyle/>
          <a:p>
            <a:pPr marL="0" indent="0">
              <a:spcAft>
                <a:spcPts val="0"/>
              </a:spcAft>
              <a:buNone/>
            </a:pPr>
            <a:r>
              <a:rPr lang="nb-NO" dirty="0" smtClean="0">
                <a:latin typeface="Calibri" panose="020F0502020204030204" pitchFamily="34" charset="0"/>
                <a:ea typeface="Calibri" panose="020F0502020204030204" pitchFamily="34" charset="0"/>
              </a:rPr>
              <a:t>0900-0930     </a:t>
            </a:r>
            <a:r>
              <a:rPr lang="nb-NO" b="1" dirty="0" smtClean="0">
                <a:latin typeface="Calibri" panose="020F0502020204030204" pitchFamily="34" charset="0"/>
                <a:ea typeface="Calibri" panose="020F0502020204030204" pitchFamily="34" charset="0"/>
              </a:rPr>
              <a:t>Plenumsøkt 1: </a:t>
            </a:r>
            <a:r>
              <a:rPr lang="nb-NO" dirty="0" smtClean="0">
                <a:latin typeface="Calibri" panose="020F0502020204030204" pitchFamily="34" charset="0"/>
                <a:ea typeface="Calibri" panose="020F0502020204030204" pitchFamily="34" charset="0"/>
              </a:rPr>
              <a:t>Oppstart </a:t>
            </a:r>
            <a:r>
              <a:rPr lang="nb-NO" dirty="0">
                <a:latin typeface="Calibri" panose="020F0502020204030204" pitchFamily="34" charset="0"/>
                <a:ea typeface="Calibri" panose="020F0502020204030204" pitchFamily="34" charset="0"/>
              </a:rPr>
              <a:t>og informasjon om dagen. Deling av erfaringer</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0930-1030     </a:t>
            </a:r>
            <a:r>
              <a:rPr lang="nb-NO" b="1" dirty="0" smtClean="0">
                <a:latin typeface="Calibri" panose="020F0502020204030204" pitchFamily="34" charset="0"/>
                <a:ea typeface="Calibri" panose="020F0502020204030204" pitchFamily="34" charset="0"/>
              </a:rPr>
              <a:t>Selvstendig økt 2</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gjennom Power Point-presentasjon 1 </a:t>
            </a:r>
          </a:p>
          <a:p>
            <a:pPr marL="0" indent="0">
              <a:spcAft>
                <a:spcPts val="0"/>
              </a:spcAft>
              <a:buNone/>
            </a:pPr>
            <a:r>
              <a:rPr lang="nb-NO" sz="3200" dirty="0" smtClean="0">
                <a:solidFill>
                  <a:schemeClr val="tx2">
                    <a:lumMod val="60000"/>
                    <a:lumOff val="40000"/>
                  </a:schemeClr>
                </a:solidFill>
                <a:latin typeface="Calibri" panose="020F0502020204030204" pitchFamily="34" charset="0"/>
                <a:ea typeface="Calibri" panose="020F0502020204030204" pitchFamily="34" charset="0"/>
              </a:rPr>
              <a:t>                        (</a:t>
            </a:r>
            <a:r>
              <a:rPr lang="nb-NO" sz="3200" dirty="0">
                <a:solidFill>
                  <a:schemeClr val="tx2">
                    <a:lumMod val="60000"/>
                    <a:lumOff val="40000"/>
                  </a:schemeClr>
                </a:solidFill>
                <a:latin typeface="Calibri" panose="020F0502020204030204" pitchFamily="34" charset="0"/>
                <a:ea typeface="Calibri" panose="020F0502020204030204" pitchFamily="34" charset="0"/>
              </a:rPr>
              <a:t>PP1: Læreplananalyse bærekraftig utvikling) med lyd</a:t>
            </a:r>
            <a:r>
              <a:rPr lang="nb-NO" dirty="0" smtClean="0">
                <a:latin typeface="Calibri" panose="020F0502020204030204" pitchFamily="34" charset="0"/>
                <a:ea typeface="Calibri" panose="020F0502020204030204" pitchFamily="34" charset="0"/>
              </a:rPr>
              <a:t>..</a:t>
            </a:r>
            <a:endParaRPr lang="nb-NO" sz="1600" dirty="0">
              <a:latin typeface="Calibri" panose="020F0502020204030204" pitchFamily="34" charset="0"/>
              <a:ea typeface="Calibri" panose="020F0502020204030204" pitchFamily="34" charset="0"/>
            </a:endParaRPr>
          </a:p>
          <a:p>
            <a:pPr>
              <a:spcAft>
                <a:spcPts val="0"/>
              </a:spcAft>
            </a:pP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1030-1130     </a:t>
            </a:r>
            <a:r>
              <a:rPr lang="nb-NO" b="1" dirty="0" smtClean="0">
                <a:latin typeface="Calibri" panose="020F0502020204030204" pitchFamily="34" charset="0"/>
                <a:ea typeface="Calibri" panose="020F0502020204030204" pitchFamily="34" charset="0"/>
              </a:rPr>
              <a:t>Plenumsøkt </a:t>
            </a:r>
            <a:r>
              <a:rPr lang="nb-NO" b="1" dirty="0">
                <a:latin typeface="Calibri" panose="020F0502020204030204" pitchFamily="34" charset="0"/>
                <a:ea typeface="Calibri" panose="020F0502020204030204" pitchFamily="34" charset="0"/>
              </a:rPr>
              <a:t>2</a:t>
            </a:r>
            <a:r>
              <a:rPr lang="nb-NO" dirty="0">
                <a:latin typeface="Calibri" panose="020F0502020204030204" pitchFamily="34" charset="0"/>
                <a:ea typeface="Calibri" panose="020F0502020204030204" pitchFamily="34" charset="0"/>
              </a:rPr>
              <a:t>: Oppsummering av PP1. </a:t>
            </a:r>
            <a:endParaRPr lang="nb-NO" dirty="0" smtClean="0">
              <a:latin typeface="Calibri" panose="020F0502020204030204" pitchFamily="34" charset="0"/>
              <a:ea typeface="Calibri" panose="020F0502020204030204" pitchFamily="34" charset="0"/>
            </a:endParaRPr>
          </a:p>
          <a:p>
            <a:pPr marL="556260" indent="0">
              <a:spcAft>
                <a:spcPts val="0"/>
              </a:spcAft>
              <a:buNone/>
            </a:pPr>
            <a:r>
              <a:rPr lang="nb-NO" sz="2800" dirty="0">
                <a:latin typeface="Calibri" panose="020F0502020204030204" pitchFamily="34" charset="0"/>
                <a:ea typeface="Calibri" panose="020F0502020204030204" pitchFamily="34" charset="0"/>
              </a:rPr>
              <a:t> </a:t>
            </a:r>
            <a:r>
              <a:rPr lang="nb-NO" sz="2800" dirty="0" smtClean="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Gruppearbeid </a:t>
            </a:r>
            <a:r>
              <a:rPr lang="nb-NO" dirty="0">
                <a:latin typeface="Calibri" panose="020F0502020204030204" pitchFamily="34" charset="0"/>
                <a:ea typeface="Calibri" panose="020F0502020204030204" pitchFamily="34" charset="0"/>
              </a:rPr>
              <a:t>(Læreplanplananalyse bærekraftig utvikling i fag)</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1130-1300     </a:t>
            </a:r>
            <a:r>
              <a:rPr lang="nb-NO" b="1" dirty="0" smtClean="0">
                <a:latin typeface="Calibri" panose="020F0502020204030204" pitchFamily="34" charset="0"/>
                <a:ea typeface="Calibri" panose="020F0502020204030204" pitchFamily="34" charset="0"/>
              </a:rPr>
              <a:t>Selvstendig økt 2</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Power Point-presentasjon 2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smtClean="0">
                <a:solidFill>
                  <a:schemeClr val="tx2">
                    <a:lumMod val="60000"/>
                    <a:lumOff val="40000"/>
                  </a:schemeClr>
                </a:solidFill>
                <a:latin typeface="Calibri" panose="020F0502020204030204" pitchFamily="34" charset="0"/>
                <a:ea typeface="Calibri" panose="020F0502020204030204" pitchFamily="34" charset="0"/>
              </a:rPr>
              <a:t>(</a:t>
            </a:r>
            <a:r>
              <a:rPr lang="nb-NO" dirty="0">
                <a:solidFill>
                  <a:schemeClr val="tx2">
                    <a:lumMod val="60000"/>
                    <a:lumOff val="40000"/>
                  </a:schemeClr>
                </a:solidFill>
                <a:latin typeface="Calibri" panose="020F0502020204030204" pitchFamily="34" charset="0"/>
                <a:ea typeface="Calibri" panose="020F0502020204030204" pitchFamily="34" charset="0"/>
              </a:rPr>
              <a:t>PP2: Tverrfaglig undervisning med utgangspunkt i ny læreplan) med lyd</a:t>
            </a:r>
            <a:r>
              <a:rPr lang="nb-NO" dirty="0">
                <a:latin typeface="Calibri" panose="020F0502020204030204" pitchFamily="34" charset="0"/>
                <a:ea typeface="Calibri" panose="020F0502020204030204" pitchFamily="34" charset="0"/>
              </a:rPr>
              <a:t>.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Tid </a:t>
            </a:r>
            <a:r>
              <a:rPr lang="nb-NO" dirty="0">
                <a:latin typeface="Calibri" panose="020F0502020204030204" pitchFamily="34" charset="0"/>
                <a:ea typeface="Calibri" panose="020F0502020204030204" pitchFamily="34" charset="0"/>
              </a:rPr>
              <a:t>for </a:t>
            </a:r>
            <a:r>
              <a:rPr lang="nb-NO" dirty="0" smtClean="0">
                <a:latin typeface="Calibri" panose="020F0502020204030204" pitchFamily="34" charset="0"/>
                <a:ea typeface="Calibri" panose="020F0502020204030204" pitchFamily="34" charset="0"/>
              </a:rPr>
              <a:t>lunsj </a:t>
            </a:r>
            <a:r>
              <a:rPr lang="nb-NO" dirty="0" smtClean="0">
                <a:latin typeface="Wingdings" panose="05000000000000000000" pitchFamily="2" charset="2"/>
                <a:ea typeface="Calibri" panose="020F0502020204030204" pitchFamily="34" charset="0"/>
              </a:rPr>
              <a:t>J</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1300-1400     </a:t>
            </a:r>
            <a:r>
              <a:rPr lang="nb-NO" b="1" dirty="0" smtClean="0">
                <a:latin typeface="Calibri" panose="020F0502020204030204" pitchFamily="34" charset="0"/>
                <a:ea typeface="Calibri" panose="020F0502020204030204" pitchFamily="34" charset="0"/>
              </a:rPr>
              <a:t>Plenumsøkt</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Oppsummering av PP2. </a:t>
            </a:r>
            <a:endParaRPr lang="nb-NO" sz="2800" dirty="0">
              <a:latin typeface="Calibri" panose="020F0502020204030204" pitchFamily="34" charset="0"/>
              <a:ea typeface="Calibri" panose="020F0502020204030204" pitchFamily="34" charset="0"/>
            </a:endParaRPr>
          </a:p>
          <a:p>
            <a:pPr marL="556260" indent="0">
              <a:spcAft>
                <a:spcPts val="0"/>
              </a:spcAft>
              <a:buNone/>
            </a:pPr>
            <a:r>
              <a:rPr lang="nb-NO" dirty="0" smtClean="0">
                <a:latin typeface="Calibri" panose="020F0502020204030204" pitchFamily="34" charset="0"/>
                <a:ea typeface="Calibri" panose="020F0502020204030204" pitchFamily="34" charset="0"/>
              </a:rPr>
              <a:t>                Gruppearbeid </a:t>
            </a:r>
          </a:p>
          <a:p>
            <a:pPr marL="55626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Planlegge tverrfaglig undervisning med utgangspunkt i ny læreplan)</a:t>
            </a:r>
            <a:endParaRPr lang="nb-NO" sz="2800" dirty="0">
              <a:latin typeface="Calibri" panose="020F0502020204030204" pitchFamily="34" charset="0"/>
              <a:ea typeface="Calibri" panose="020F0502020204030204" pitchFamily="34" charset="0"/>
            </a:endParaRPr>
          </a:p>
          <a:p>
            <a:pPr marL="0" indent="0">
              <a:buNone/>
            </a:pPr>
            <a:endParaRPr lang="nb-NO" dirty="0"/>
          </a:p>
        </p:txBody>
      </p:sp>
      <p:sp>
        <p:nvSpPr>
          <p:cNvPr id="4" name="Ellipse 3"/>
          <p:cNvSpPr/>
          <p:nvPr/>
        </p:nvSpPr>
        <p:spPr>
          <a:xfrm>
            <a:off x="-96688" y="3429000"/>
            <a:ext cx="10974355" cy="15121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68098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344" y="0"/>
            <a:ext cx="10972800" cy="1143000"/>
          </a:xfrm>
        </p:spPr>
        <p:txBody>
          <a:bodyPr/>
          <a:lstStyle/>
          <a:p>
            <a:r>
              <a:rPr lang="nb-NO" dirty="0" smtClean="0"/>
              <a:t>Program for dagen (alt skjer i Zoom)</a:t>
            </a:r>
            <a:endParaRPr lang="nb-NO" dirty="0"/>
          </a:p>
        </p:txBody>
      </p:sp>
      <p:sp>
        <p:nvSpPr>
          <p:cNvPr id="3" name="Plassholder for innhold 2"/>
          <p:cNvSpPr>
            <a:spLocks noGrp="1"/>
          </p:cNvSpPr>
          <p:nvPr>
            <p:ph idx="1"/>
          </p:nvPr>
        </p:nvSpPr>
        <p:spPr>
          <a:xfrm>
            <a:off x="609600" y="1143001"/>
            <a:ext cx="10972800" cy="5598368"/>
          </a:xfrm>
        </p:spPr>
        <p:txBody>
          <a:bodyPr>
            <a:normAutofit fontScale="70000" lnSpcReduction="20000"/>
          </a:bodyPr>
          <a:lstStyle/>
          <a:p>
            <a:pPr marL="0" indent="0">
              <a:spcAft>
                <a:spcPts val="0"/>
              </a:spcAft>
              <a:buNone/>
            </a:pPr>
            <a:r>
              <a:rPr lang="nb-NO" dirty="0" smtClean="0">
                <a:latin typeface="Calibri" panose="020F0502020204030204" pitchFamily="34" charset="0"/>
                <a:ea typeface="Calibri" panose="020F0502020204030204" pitchFamily="34" charset="0"/>
              </a:rPr>
              <a:t>0900-0930     </a:t>
            </a:r>
            <a:r>
              <a:rPr lang="nb-NO" b="1" dirty="0" smtClean="0">
                <a:latin typeface="Calibri" panose="020F0502020204030204" pitchFamily="34" charset="0"/>
                <a:ea typeface="Calibri" panose="020F0502020204030204" pitchFamily="34" charset="0"/>
              </a:rPr>
              <a:t>Plenumsøkt 1: </a:t>
            </a:r>
            <a:r>
              <a:rPr lang="nb-NO" dirty="0" smtClean="0">
                <a:latin typeface="Calibri" panose="020F0502020204030204" pitchFamily="34" charset="0"/>
                <a:ea typeface="Calibri" panose="020F0502020204030204" pitchFamily="34" charset="0"/>
              </a:rPr>
              <a:t>Oppstart </a:t>
            </a:r>
            <a:r>
              <a:rPr lang="nb-NO" dirty="0">
                <a:latin typeface="Calibri" panose="020F0502020204030204" pitchFamily="34" charset="0"/>
                <a:ea typeface="Calibri" panose="020F0502020204030204" pitchFamily="34" charset="0"/>
              </a:rPr>
              <a:t>og informasjon om dagen. Deling av erfaringer</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0930-1030     </a:t>
            </a:r>
            <a:r>
              <a:rPr lang="nb-NO" b="1" dirty="0" smtClean="0">
                <a:latin typeface="Calibri" panose="020F0502020204030204" pitchFamily="34" charset="0"/>
                <a:ea typeface="Calibri" panose="020F0502020204030204" pitchFamily="34" charset="0"/>
              </a:rPr>
              <a:t>Selvstendig økt 1</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gjennom Power Point-presentasjon 1 </a:t>
            </a:r>
          </a:p>
          <a:p>
            <a:pPr marL="0" indent="0">
              <a:spcAft>
                <a:spcPts val="0"/>
              </a:spcAft>
              <a:buNone/>
            </a:pPr>
            <a:r>
              <a:rPr lang="nb-NO" sz="3200" dirty="0" smtClean="0">
                <a:solidFill>
                  <a:schemeClr val="tx2">
                    <a:lumMod val="60000"/>
                    <a:lumOff val="40000"/>
                  </a:schemeClr>
                </a:solidFill>
                <a:latin typeface="Calibri" panose="020F0502020204030204" pitchFamily="34" charset="0"/>
                <a:ea typeface="Calibri" panose="020F0502020204030204" pitchFamily="34" charset="0"/>
              </a:rPr>
              <a:t>                        (</a:t>
            </a:r>
            <a:r>
              <a:rPr lang="nb-NO" sz="3200" dirty="0">
                <a:solidFill>
                  <a:schemeClr val="tx2">
                    <a:lumMod val="60000"/>
                    <a:lumOff val="40000"/>
                  </a:schemeClr>
                </a:solidFill>
                <a:latin typeface="Calibri" panose="020F0502020204030204" pitchFamily="34" charset="0"/>
                <a:ea typeface="Calibri" panose="020F0502020204030204" pitchFamily="34" charset="0"/>
              </a:rPr>
              <a:t>PP1: Læreplananalyse bærekraftig utvikling) med lyd</a:t>
            </a:r>
            <a:r>
              <a:rPr lang="nb-NO" dirty="0" smtClean="0">
                <a:latin typeface="Calibri" panose="020F0502020204030204" pitchFamily="34" charset="0"/>
                <a:ea typeface="Calibri" panose="020F0502020204030204" pitchFamily="34" charset="0"/>
              </a:rPr>
              <a:t>..</a:t>
            </a:r>
            <a:endParaRPr lang="nb-NO" sz="1600" dirty="0">
              <a:latin typeface="Calibri" panose="020F0502020204030204" pitchFamily="34" charset="0"/>
              <a:ea typeface="Calibri" panose="020F0502020204030204" pitchFamily="34" charset="0"/>
            </a:endParaRPr>
          </a:p>
          <a:p>
            <a:pPr>
              <a:spcAft>
                <a:spcPts val="0"/>
              </a:spcAft>
            </a:pP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1030-1130     </a:t>
            </a:r>
            <a:r>
              <a:rPr lang="nb-NO" b="1" dirty="0" smtClean="0">
                <a:latin typeface="Calibri" panose="020F0502020204030204" pitchFamily="34" charset="0"/>
                <a:ea typeface="Calibri" panose="020F0502020204030204" pitchFamily="34" charset="0"/>
              </a:rPr>
              <a:t>Plenumsøkt </a:t>
            </a:r>
            <a:r>
              <a:rPr lang="nb-NO" b="1" dirty="0">
                <a:latin typeface="Calibri" panose="020F0502020204030204" pitchFamily="34" charset="0"/>
                <a:ea typeface="Calibri" panose="020F0502020204030204" pitchFamily="34" charset="0"/>
              </a:rPr>
              <a:t>2</a:t>
            </a:r>
            <a:r>
              <a:rPr lang="nb-NO" dirty="0">
                <a:latin typeface="Calibri" panose="020F0502020204030204" pitchFamily="34" charset="0"/>
                <a:ea typeface="Calibri" panose="020F0502020204030204" pitchFamily="34" charset="0"/>
              </a:rPr>
              <a:t>: Oppsummering av PP1. </a:t>
            </a:r>
            <a:endParaRPr lang="nb-NO" dirty="0" smtClean="0">
              <a:latin typeface="Calibri" panose="020F0502020204030204" pitchFamily="34" charset="0"/>
              <a:ea typeface="Calibri" panose="020F0502020204030204" pitchFamily="34" charset="0"/>
            </a:endParaRPr>
          </a:p>
          <a:p>
            <a:pPr marL="556260" indent="0">
              <a:spcAft>
                <a:spcPts val="0"/>
              </a:spcAft>
              <a:buNone/>
            </a:pPr>
            <a:r>
              <a:rPr lang="nb-NO" sz="2800" dirty="0">
                <a:latin typeface="Calibri" panose="020F0502020204030204" pitchFamily="34" charset="0"/>
                <a:ea typeface="Calibri" panose="020F0502020204030204" pitchFamily="34" charset="0"/>
              </a:rPr>
              <a:t> </a:t>
            </a:r>
            <a:r>
              <a:rPr lang="nb-NO" sz="2800" dirty="0" smtClean="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Gruppearbeid </a:t>
            </a:r>
            <a:r>
              <a:rPr lang="nb-NO" dirty="0">
                <a:latin typeface="Calibri" panose="020F0502020204030204" pitchFamily="34" charset="0"/>
                <a:ea typeface="Calibri" panose="020F0502020204030204" pitchFamily="34" charset="0"/>
              </a:rPr>
              <a:t>(Læreplanplananalyse bærekraftig utvikling i fag)</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1130-1300     </a:t>
            </a:r>
            <a:r>
              <a:rPr lang="nb-NO" b="1" dirty="0" smtClean="0">
                <a:latin typeface="Calibri" panose="020F0502020204030204" pitchFamily="34" charset="0"/>
                <a:ea typeface="Calibri" panose="020F0502020204030204" pitchFamily="34" charset="0"/>
              </a:rPr>
              <a:t>Selvstendig økt 2</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Power Point-presentasjon 2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smtClean="0">
                <a:solidFill>
                  <a:schemeClr val="tx2">
                    <a:lumMod val="60000"/>
                    <a:lumOff val="40000"/>
                  </a:schemeClr>
                </a:solidFill>
                <a:latin typeface="Calibri" panose="020F0502020204030204" pitchFamily="34" charset="0"/>
                <a:ea typeface="Calibri" panose="020F0502020204030204" pitchFamily="34" charset="0"/>
              </a:rPr>
              <a:t>(</a:t>
            </a:r>
            <a:r>
              <a:rPr lang="nb-NO" dirty="0">
                <a:solidFill>
                  <a:schemeClr val="tx2">
                    <a:lumMod val="60000"/>
                    <a:lumOff val="40000"/>
                  </a:schemeClr>
                </a:solidFill>
                <a:latin typeface="Calibri" panose="020F0502020204030204" pitchFamily="34" charset="0"/>
                <a:ea typeface="Calibri" panose="020F0502020204030204" pitchFamily="34" charset="0"/>
              </a:rPr>
              <a:t>PP2: Tverrfaglig undervisning med utgangspunkt i ny læreplan) med lyd</a:t>
            </a:r>
            <a:r>
              <a:rPr lang="nb-NO" dirty="0">
                <a:latin typeface="Calibri" panose="020F0502020204030204" pitchFamily="34" charset="0"/>
                <a:ea typeface="Calibri" panose="020F0502020204030204" pitchFamily="34" charset="0"/>
              </a:rPr>
              <a:t>.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Tid </a:t>
            </a:r>
            <a:r>
              <a:rPr lang="nb-NO" dirty="0">
                <a:latin typeface="Calibri" panose="020F0502020204030204" pitchFamily="34" charset="0"/>
                <a:ea typeface="Calibri" panose="020F0502020204030204" pitchFamily="34" charset="0"/>
              </a:rPr>
              <a:t>for </a:t>
            </a:r>
            <a:r>
              <a:rPr lang="nb-NO" dirty="0" smtClean="0">
                <a:latin typeface="Calibri" panose="020F0502020204030204" pitchFamily="34" charset="0"/>
                <a:ea typeface="Calibri" panose="020F0502020204030204" pitchFamily="34" charset="0"/>
              </a:rPr>
              <a:t>lunsj </a:t>
            </a:r>
            <a:r>
              <a:rPr lang="nb-NO" dirty="0" smtClean="0">
                <a:latin typeface="Wingdings" panose="05000000000000000000" pitchFamily="2" charset="2"/>
                <a:ea typeface="Calibri" panose="020F0502020204030204" pitchFamily="34" charset="0"/>
              </a:rPr>
              <a:t>J</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1300-1400     </a:t>
            </a:r>
            <a:r>
              <a:rPr lang="nb-NO" b="1" dirty="0" smtClean="0">
                <a:latin typeface="Calibri" panose="020F0502020204030204" pitchFamily="34" charset="0"/>
                <a:ea typeface="Calibri" panose="020F0502020204030204" pitchFamily="34" charset="0"/>
              </a:rPr>
              <a:t>Plenumsøkt 3</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Oppsummering av PP2. </a:t>
            </a:r>
            <a:endParaRPr lang="nb-NO" sz="2800" dirty="0">
              <a:latin typeface="Calibri" panose="020F0502020204030204" pitchFamily="34" charset="0"/>
              <a:ea typeface="Calibri" panose="020F0502020204030204" pitchFamily="34" charset="0"/>
            </a:endParaRPr>
          </a:p>
          <a:p>
            <a:pPr marL="556260" indent="0">
              <a:spcAft>
                <a:spcPts val="0"/>
              </a:spcAft>
              <a:buNone/>
            </a:pPr>
            <a:r>
              <a:rPr lang="nb-NO" dirty="0" smtClean="0">
                <a:latin typeface="Calibri" panose="020F0502020204030204" pitchFamily="34" charset="0"/>
                <a:ea typeface="Calibri" panose="020F0502020204030204" pitchFamily="34" charset="0"/>
              </a:rPr>
              <a:t>                Gruppearbeid </a:t>
            </a:r>
          </a:p>
          <a:p>
            <a:pPr marL="55626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Planlegge tverrfaglig undervisning med utgangspunkt i ny læreplan)</a:t>
            </a:r>
            <a:endParaRPr lang="nb-NO" sz="2800" dirty="0">
              <a:latin typeface="Calibri" panose="020F0502020204030204" pitchFamily="34" charset="0"/>
              <a:ea typeface="Calibri" panose="020F0502020204030204" pitchFamily="34" charset="0"/>
            </a:endParaRPr>
          </a:p>
          <a:p>
            <a:pPr marL="0" indent="0">
              <a:buNone/>
            </a:pPr>
            <a:endParaRPr lang="nb-NO" dirty="0"/>
          </a:p>
        </p:txBody>
      </p:sp>
      <p:sp>
        <p:nvSpPr>
          <p:cNvPr id="4" name="Ellipse 3"/>
          <p:cNvSpPr/>
          <p:nvPr/>
        </p:nvSpPr>
        <p:spPr>
          <a:xfrm>
            <a:off x="335360" y="4725144"/>
            <a:ext cx="10974355" cy="1850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9220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a:stretch>
            <a:fillRect/>
          </a:stretch>
        </p:blipFill>
        <p:spPr>
          <a:xfrm>
            <a:off x="1847528" y="476672"/>
            <a:ext cx="8653391" cy="5688632"/>
          </a:xfrm>
          <a:prstGeom prst="rect">
            <a:avLst/>
          </a:prstGeom>
        </p:spPr>
      </p:pic>
      <p:sp>
        <p:nvSpPr>
          <p:cNvPr id="3" name="Oval Callout 2"/>
          <p:cNvSpPr/>
          <p:nvPr/>
        </p:nvSpPr>
        <p:spPr>
          <a:xfrm flipH="1">
            <a:off x="6756576" y="1916832"/>
            <a:ext cx="5400600" cy="2808312"/>
          </a:xfrm>
          <a:prstGeom prst="wedgeEllipseCallout">
            <a:avLst>
              <a:gd name="adj1" fmla="val 44130"/>
              <a:gd name="adj2" fmla="val 376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latin typeface="Calibri" panose="020F0502020204030204" pitchFamily="34" charset="0"/>
                <a:cs typeface="Calibri" panose="020F0502020204030204" pitchFamily="34" charset="0"/>
              </a:rPr>
              <a:t>I DNS har dere i høst reflektert over elevutbytte, KFH, </a:t>
            </a:r>
          </a:p>
          <a:p>
            <a:pPr algn="ctr"/>
            <a:r>
              <a:rPr lang="nb-NO" sz="2000" dirty="0">
                <a:solidFill>
                  <a:schemeClr val="tx1"/>
                </a:solidFill>
                <a:latin typeface="Calibri" panose="020F0502020204030204" pitchFamily="34" charset="0"/>
                <a:cs typeface="Calibri" panose="020F0502020204030204" pitchFamily="34" charset="0"/>
              </a:rPr>
              <a:t>som kan være lurt  å oppdatere til nye læreplaner. </a:t>
            </a:r>
          </a:p>
          <a:p>
            <a:pPr algn="ctr"/>
            <a:r>
              <a:rPr lang="nb-NO" sz="2000" dirty="0">
                <a:solidFill>
                  <a:schemeClr val="tx1"/>
                </a:solidFill>
                <a:latin typeface="Calibri" panose="020F0502020204030204" pitchFamily="34" charset="0"/>
                <a:cs typeface="Calibri" panose="020F0502020204030204" pitchFamily="34" charset="0"/>
              </a:rPr>
              <a:t>Dette vil være med på å gi grunnlag for en spissa</a:t>
            </a:r>
          </a:p>
          <a:p>
            <a:pPr algn="ctr"/>
            <a:r>
              <a:rPr lang="nb-NO" sz="2000" dirty="0">
                <a:solidFill>
                  <a:schemeClr val="tx1"/>
                </a:solidFill>
                <a:latin typeface="Calibri" panose="020F0502020204030204" pitchFamily="34" charset="0"/>
                <a:cs typeface="Calibri" panose="020F0502020204030204" pitchFamily="34" charset="0"/>
              </a:rPr>
              <a:t>og tydelig vurdering. </a:t>
            </a:r>
          </a:p>
        </p:txBody>
      </p:sp>
    </p:spTree>
    <p:extLst>
      <p:ext uri="{BB962C8B-B14F-4D97-AF65-F5344CB8AC3E}">
        <p14:creationId xmlns:p14="http://schemas.microsoft.com/office/powerpoint/2010/main" val="47967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Analyse </a:t>
            </a:r>
            <a:r>
              <a:rPr lang="nb-NO" dirty="0" smtClean="0"/>
              <a:t>av bærekraftig </a:t>
            </a:r>
            <a:r>
              <a:rPr lang="nb-NO" dirty="0"/>
              <a:t>utvikling i </a:t>
            </a:r>
            <a:r>
              <a:rPr lang="nb-NO" dirty="0" smtClean="0"/>
              <a:t>fagene i eget skoleprosjekt</a:t>
            </a:r>
            <a:endParaRPr lang="nb-NO" dirty="0"/>
          </a:p>
        </p:txBody>
      </p:sp>
      <p:pic>
        <p:nvPicPr>
          <p:cNvPr id="5" name="Plassholder for innhold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r="9897"/>
          <a:stretch/>
        </p:blipFill>
        <p:spPr>
          <a:xfrm rot="5400000">
            <a:off x="1053213" y="1283967"/>
            <a:ext cx="4398584" cy="5285811"/>
          </a:xfrm>
          <a:prstGeom prst="rect">
            <a:avLst/>
          </a:prstGeom>
        </p:spPr>
      </p:pic>
      <p:sp>
        <p:nvSpPr>
          <p:cNvPr id="4" name="Plassholder for innhold 3"/>
          <p:cNvSpPr>
            <a:spLocks noGrp="1"/>
          </p:cNvSpPr>
          <p:nvPr>
            <p:ph sz="half" idx="2"/>
          </p:nvPr>
        </p:nvSpPr>
        <p:spPr/>
        <p:txBody>
          <a:bodyPr>
            <a:normAutofit fontScale="92500" lnSpcReduction="10000"/>
          </a:bodyPr>
          <a:lstStyle/>
          <a:p>
            <a:r>
              <a:rPr lang="nb-NO" dirty="0" smtClean="0"/>
              <a:t>Tverrfaglig undervisning egen skole:</a:t>
            </a:r>
            <a:endParaRPr lang="nb-NO" dirty="0" smtClean="0">
              <a:solidFill>
                <a:schemeClr val="tx1"/>
              </a:solidFill>
            </a:endParaRPr>
          </a:p>
          <a:p>
            <a:r>
              <a:rPr lang="nb-NO" dirty="0" smtClean="0">
                <a:solidFill>
                  <a:schemeClr val="tx1"/>
                </a:solidFill>
              </a:rPr>
              <a:t>Ring </a:t>
            </a:r>
            <a:r>
              <a:rPr lang="nb-NO" dirty="0">
                <a:solidFill>
                  <a:schemeClr val="tx1"/>
                </a:solidFill>
              </a:rPr>
              <a:t>rundt aktuelle </a:t>
            </a:r>
            <a:r>
              <a:rPr lang="nb-NO" dirty="0" smtClean="0">
                <a:solidFill>
                  <a:schemeClr val="tx1"/>
                </a:solidFill>
              </a:rPr>
              <a:t>kompetansemål i ulike fag </a:t>
            </a:r>
            <a:r>
              <a:rPr lang="nb-NO" dirty="0">
                <a:solidFill>
                  <a:schemeClr val="tx1"/>
                </a:solidFill>
              </a:rPr>
              <a:t>i ny læreplan som passer </a:t>
            </a:r>
            <a:r>
              <a:rPr lang="nb-NO" dirty="0" smtClean="0">
                <a:solidFill>
                  <a:schemeClr val="tx1"/>
                </a:solidFill>
              </a:rPr>
              <a:t>til tverrfaglig undervisning på din skole</a:t>
            </a:r>
          </a:p>
          <a:p>
            <a:endParaRPr lang="nb-NO" dirty="0">
              <a:solidFill>
                <a:schemeClr val="tx1"/>
              </a:solidFill>
            </a:endParaRPr>
          </a:p>
          <a:p>
            <a:r>
              <a:rPr lang="nb-NO" dirty="0">
                <a:solidFill>
                  <a:schemeClr val="tx1"/>
                </a:solidFill>
              </a:rPr>
              <a:t>Sett de aktuelle kompetansemålene inn i en tabell </a:t>
            </a:r>
            <a:r>
              <a:rPr lang="nb-NO" dirty="0" smtClean="0">
                <a:solidFill>
                  <a:schemeClr val="tx1"/>
                </a:solidFill>
              </a:rPr>
              <a:t>– </a:t>
            </a:r>
            <a:r>
              <a:rPr lang="nb-NO" dirty="0">
                <a:solidFill>
                  <a:schemeClr val="tx1"/>
                </a:solidFill>
              </a:rPr>
              <a:t>se </a:t>
            </a:r>
            <a:r>
              <a:rPr lang="nb-NO" dirty="0" smtClean="0"/>
              <a:t>neste slide</a:t>
            </a:r>
            <a:endParaRPr lang="nb-NO" dirty="0">
              <a:solidFill>
                <a:schemeClr val="tx1"/>
              </a:solidFill>
            </a:endParaRPr>
          </a:p>
        </p:txBody>
      </p:sp>
    </p:spTree>
    <p:extLst>
      <p:ext uri="{BB962C8B-B14F-4D97-AF65-F5344CB8AC3E}">
        <p14:creationId xmlns:p14="http://schemas.microsoft.com/office/powerpoint/2010/main" val="305022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344" y="0"/>
            <a:ext cx="10972800" cy="1143000"/>
          </a:xfrm>
        </p:spPr>
        <p:txBody>
          <a:bodyPr/>
          <a:lstStyle/>
          <a:p>
            <a:r>
              <a:rPr lang="nb-NO" dirty="0" smtClean="0"/>
              <a:t>Program for dagen (alt skjer i Zoom)</a:t>
            </a:r>
            <a:endParaRPr lang="nb-NO" dirty="0"/>
          </a:p>
        </p:txBody>
      </p:sp>
      <p:sp>
        <p:nvSpPr>
          <p:cNvPr id="3" name="Plassholder for innhold 2"/>
          <p:cNvSpPr>
            <a:spLocks noGrp="1"/>
          </p:cNvSpPr>
          <p:nvPr>
            <p:ph idx="1"/>
          </p:nvPr>
        </p:nvSpPr>
        <p:spPr>
          <a:xfrm>
            <a:off x="609600" y="1143001"/>
            <a:ext cx="10972800" cy="5598368"/>
          </a:xfrm>
        </p:spPr>
        <p:txBody>
          <a:bodyPr>
            <a:normAutofit fontScale="70000" lnSpcReduction="20000"/>
          </a:bodyPr>
          <a:lstStyle/>
          <a:p>
            <a:pPr marL="0" indent="0">
              <a:spcAft>
                <a:spcPts val="0"/>
              </a:spcAft>
              <a:buNone/>
            </a:pPr>
            <a:r>
              <a:rPr lang="nb-NO" dirty="0" smtClean="0">
                <a:latin typeface="Calibri" panose="020F0502020204030204" pitchFamily="34" charset="0"/>
                <a:ea typeface="Calibri" panose="020F0502020204030204" pitchFamily="34" charset="0"/>
              </a:rPr>
              <a:t>0900-0930     </a:t>
            </a:r>
            <a:r>
              <a:rPr lang="nb-NO" b="1" dirty="0" smtClean="0">
                <a:latin typeface="Calibri" panose="020F0502020204030204" pitchFamily="34" charset="0"/>
                <a:ea typeface="Calibri" panose="020F0502020204030204" pitchFamily="34" charset="0"/>
              </a:rPr>
              <a:t>Plenumsøkt 1: </a:t>
            </a:r>
            <a:r>
              <a:rPr lang="nb-NO" dirty="0" smtClean="0">
                <a:latin typeface="Calibri" panose="020F0502020204030204" pitchFamily="34" charset="0"/>
                <a:ea typeface="Calibri" panose="020F0502020204030204" pitchFamily="34" charset="0"/>
              </a:rPr>
              <a:t>Oppstart </a:t>
            </a:r>
            <a:r>
              <a:rPr lang="nb-NO" dirty="0">
                <a:latin typeface="Calibri" panose="020F0502020204030204" pitchFamily="34" charset="0"/>
                <a:ea typeface="Calibri" panose="020F0502020204030204" pitchFamily="34" charset="0"/>
              </a:rPr>
              <a:t>og informasjon om dagen. Deling av erfaringer</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0930-1030     </a:t>
            </a:r>
            <a:r>
              <a:rPr lang="nb-NO" b="1" dirty="0" smtClean="0">
                <a:latin typeface="Calibri" panose="020F0502020204030204" pitchFamily="34" charset="0"/>
                <a:ea typeface="Calibri" panose="020F0502020204030204" pitchFamily="34" charset="0"/>
              </a:rPr>
              <a:t>Selvstendig økt 1</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gjennom Power Point-presentasjon 1 </a:t>
            </a:r>
          </a:p>
          <a:p>
            <a:pPr marL="0" indent="0">
              <a:spcAft>
                <a:spcPts val="0"/>
              </a:spcAft>
              <a:buNone/>
            </a:pPr>
            <a:r>
              <a:rPr lang="nb-NO" sz="3200" dirty="0" smtClean="0">
                <a:solidFill>
                  <a:schemeClr val="tx2">
                    <a:lumMod val="60000"/>
                    <a:lumOff val="40000"/>
                  </a:schemeClr>
                </a:solidFill>
                <a:latin typeface="Calibri" panose="020F0502020204030204" pitchFamily="34" charset="0"/>
                <a:ea typeface="Calibri" panose="020F0502020204030204" pitchFamily="34" charset="0"/>
              </a:rPr>
              <a:t>                        (</a:t>
            </a:r>
            <a:r>
              <a:rPr lang="nb-NO" sz="3200" dirty="0">
                <a:solidFill>
                  <a:schemeClr val="tx2">
                    <a:lumMod val="60000"/>
                    <a:lumOff val="40000"/>
                  </a:schemeClr>
                </a:solidFill>
                <a:latin typeface="Calibri" panose="020F0502020204030204" pitchFamily="34" charset="0"/>
                <a:ea typeface="Calibri" panose="020F0502020204030204" pitchFamily="34" charset="0"/>
              </a:rPr>
              <a:t>PP1: Læreplananalyse bærekraftig utvikling) med lyd</a:t>
            </a:r>
            <a:r>
              <a:rPr lang="nb-NO" dirty="0" smtClean="0">
                <a:latin typeface="Calibri" panose="020F0502020204030204" pitchFamily="34" charset="0"/>
                <a:ea typeface="Calibri" panose="020F0502020204030204" pitchFamily="34" charset="0"/>
              </a:rPr>
              <a:t>..</a:t>
            </a:r>
            <a:endParaRPr lang="nb-NO" sz="1600" dirty="0">
              <a:latin typeface="Calibri" panose="020F0502020204030204" pitchFamily="34" charset="0"/>
              <a:ea typeface="Calibri" panose="020F0502020204030204" pitchFamily="34" charset="0"/>
            </a:endParaRPr>
          </a:p>
          <a:p>
            <a:pPr>
              <a:spcAft>
                <a:spcPts val="0"/>
              </a:spcAft>
            </a:pP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1030-1130     </a:t>
            </a:r>
            <a:r>
              <a:rPr lang="nb-NO" b="1" dirty="0" smtClean="0">
                <a:latin typeface="Calibri" panose="020F0502020204030204" pitchFamily="34" charset="0"/>
                <a:ea typeface="Calibri" panose="020F0502020204030204" pitchFamily="34" charset="0"/>
              </a:rPr>
              <a:t>Plenumsøkt </a:t>
            </a:r>
            <a:r>
              <a:rPr lang="nb-NO" b="1" dirty="0">
                <a:latin typeface="Calibri" panose="020F0502020204030204" pitchFamily="34" charset="0"/>
                <a:ea typeface="Calibri" panose="020F0502020204030204" pitchFamily="34" charset="0"/>
              </a:rPr>
              <a:t>2</a:t>
            </a:r>
            <a:r>
              <a:rPr lang="nb-NO" dirty="0">
                <a:latin typeface="Calibri" panose="020F0502020204030204" pitchFamily="34" charset="0"/>
                <a:ea typeface="Calibri" panose="020F0502020204030204" pitchFamily="34" charset="0"/>
              </a:rPr>
              <a:t>: Oppsummering av PP1. </a:t>
            </a:r>
            <a:endParaRPr lang="nb-NO" dirty="0" smtClean="0">
              <a:latin typeface="Calibri" panose="020F0502020204030204" pitchFamily="34" charset="0"/>
              <a:ea typeface="Calibri" panose="020F0502020204030204" pitchFamily="34" charset="0"/>
            </a:endParaRPr>
          </a:p>
          <a:p>
            <a:pPr marL="556260" indent="0">
              <a:spcAft>
                <a:spcPts val="0"/>
              </a:spcAft>
              <a:buNone/>
            </a:pPr>
            <a:r>
              <a:rPr lang="nb-NO" sz="2800" dirty="0">
                <a:latin typeface="Calibri" panose="020F0502020204030204" pitchFamily="34" charset="0"/>
                <a:ea typeface="Calibri" panose="020F0502020204030204" pitchFamily="34" charset="0"/>
              </a:rPr>
              <a:t> </a:t>
            </a:r>
            <a:r>
              <a:rPr lang="nb-NO" sz="2800" dirty="0" smtClean="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Gruppearbeid </a:t>
            </a:r>
            <a:r>
              <a:rPr lang="nb-NO" dirty="0">
                <a:latin typeface="Calibri" panose="020F0502020204030204" pitchFamily="34" charset="0"/>
                <a:ea typeface="Calibri" panose="020F0502020204030204" pitchFamily="34" charset="0"/>
              </a:rPr>
              <a:t>(Læreplanplananalyse bærekraftig utvikling i fag)</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1130-1300     </a:t>
            </a:r>
            <a:r>
              <a:rPr lang="nb-NO" b="1" dirty="0" smtClean="0">
                <a:latin typeface="Calibri" panose="020F0502020204030204" pitchFamily="34" charset="0"/>
                <a:ea typeface="Calibri" panose="020F0502020204030204" pitchFamily="34" charset="0"/>
              </a:rPr>
              <a:t>Selvstendig økt 1</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Power Point-presentasjon 2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smtClean="0">
                <a:solidFill>
                  <a:schemeClr val="tx2">
                    <a:lumMod val="60000"/>
                    <a:lumOff val="40000"/>
                  </a:schemeClr>
                </a:solidFill>
                <a:latin typeface="Calibri" panose="020F0502020204030204" pitchFamily="34" charset="0"/>
                <a:ea typeface="Calibri" panose="020F0502020204030204" pitchFamily="34" charset="0"/>
              </a:rPr>
              <a:t>(</a:t>
            </a:r>
            <a:r>
              <a:rPr lang="nb-NO" dirty="0">
                <a:solidFill>
                  <a:schemeClr val="tx2">
                    <a:lumMod val="60000"/>
                    <a:lumOff val="40000"/>
                  </a:schemeClr>
                </a:solidFill>
                <a:latin typeface="Calibri" panose="020F0502020204030204" pitchFamily="34" charset="0"/>
                <a:ea typeface="Calibri" panose="020F0502020204030204" pitchFamily="34" charset="0"/>
              </a:rPr>
              <a:t>PP2: Tverrfaglig undervisning med utgangspunkt i ny læreplan) med lyd</a:t>
            </a:r>
            <a:r>
              <a:rPr lang="nb-NO" dirty="0">
                <a:latin typeface="Calibri" panose="020F0502020204030204" pitchFamily="34" charset="0"/>
                <a:ea typeface="Calibri" panose="020F0502020204030204" pitchFamily="34" charset="0"/>
              </a:rPr>
              <a:t>.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Tid </a:t>
            </a:r>
            <a:r>
              <a:rPr lang="nb-NO" dirty="0">
                <a:latin typeface="Calibri" panose="020F0502020204030204" pitchFamily="34" charset="0"/>
                <a:ea typeface="Calibri" panose="020F0502020204030204" pitchFamily="34" charset="0"/>
              </a:rPr>
              <a:t>for </a:t>
            </a:r>
            <a:r>
              <a:rPr lang="nb-NO" dirty="0" smtClean="0">
                <a:latin typeface="Calibri" panose="020F0502020204030204" pitchFamily="34" charset="0"/>
                <a:ea typeface="Calibri" panose="020F0502020204030204" pitchFamily="34" charset="0"/>
              </a:rPr>
              <a:t>lunsj </a:t>
            </a:r>
            <a:r>
              <a:rPr lang="nb-NO" dirty="0" smtClean="0">
                <a:latin typeface="Wingdings" panose="05000000000000000000" pitchFamily="2" charset="2"/>
                <a:ea typeface="Calibri" panose="020F0502020204030204" pitchFamily="34" charset="0"/>
              </a:rPr>
              <a:t>J</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1300-1400     </a:t>
            </a:r>
            <a:r>
              <a:rPr lang="nb-NO" b="1" dirty="0" smtClean="0">
                <a:latin typeface="Calibri" panose="020F0502020204030204" pitchFamily="34" charset="0"/>
                <a:ea typeface="Calibri" panose="020F0502020204030204" pitchFamily="34" charset="0"/>
              </a:rPr>
              <a:t>Plenumsøkt 3</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Oppsummering av PP2. </a:t>
            </a:r>
            <a:endParaRPr lang="nb-NO" sz="2800" dirty="0">
              <a:latin typeface="Calibri" panose="020F0502020204030204" pitchFamily="34" charset="0"/>
              <a:ea typeface="Calibri" panose="020F0502020204030204" pitchFamily="34" charset="0"/>
            </a:endParaRPr>
          </a:p>
          <a:p>
            <a:pPr marL="556260" indent="0">
              <a:spcAft>
                <a:spcPts val="0"/>
              </a:spcAft>
              <a:buNone/>
            </a:pPr>
            <a:r>
              <a:rPr lang="nb-NO" dirty="0" smtClean="0">
                <a:latin typeface="Calibri" panose="020F0502020204030204" pitchFamily="34" charset="0"/>
                <a:ea typeface="Calibri" panose="020F0502020204030204" pitchFamily="34" charset="0"/>
              </a:rPr>
              <a:t>                Gruppearbeid </a:t>
            </a:r>
          </a:p>
          <a:p>
            <a:pPr marL="55626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Planlegge tverrfaglig undervisning med utgangspunkt i ny læreplan)</a:t>
            </a:r>
            <a:endParaRPr lang="nb-NO" sz="2800" dirty="0">
              <a:latin typeface="Calibri" panose="020F0502020204030204" pitchFamily="34" charset="0"/>
              <a:ea typeface="Calibri" panose="020F0502020204030204" pitchFamily="34" charset="0"/>
            </a:endParaRPr>
          </a:p>
          <a:p>
            <a:pPr marL="0" indent="0">
              <a:buNone/>
            </a:pPr>
            <a:endParaRPr lang="nb-NO" dirty="0"/>
          </a:p>
        </p:txBody>
      </p:sp>
      <p:sp>
        <p:nvSpPr>
          <p:cNvPr id="4" name="Ellipse 3"/>
          <p:cNvSpPr/>
          <p:nvPr/>
        </p:nvSpPr>
        <p:spPr>
          <a:xfrm>
            <a:off x="398917" y="908720"/>
            <a:ext cx="10974355"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26242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Utvalgte kompetansemål</a:t>
            </a:r>
            <a:br>
              <a:rPr lang="nb-NO" dirty="0"/>
            </a:br>
            <a:r>
              <a:rPr lang="nb-NO" dirty="0"/>
              <a:t>for eget skoleprosjekt</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93188577"/>
              </p:ext>
            </p:extLst>
          </p:nvPr>
        </p:nvGraphicFramePr>
        <p:xfrm>
          <a:off x="609600" y="1628800"/>
          <a:ext cx="11319048" cy="3672409"/>
        </p:xfrm>
        <a:graphic>
          <a:graphicData uri="http://schemas.openxmlformats.org/drawingml/2006/table">
            <a:tbl>
              <a:tblPr firstRow="1" bandRow="1">
                <a:tableStyleId>{5C22544A-7EE6-4342-B048-85BDC9FD1C3A}</a:tableStyleId>
              </a:tblPr>
              <a:tblGrid>
                <a:gridCol w="1237928">
                  <a:extLst>
                    <a:ext uri="{9D8B030D-6E8A-4147-A177-3AD203B41FA5}">
                      <a16:colId xmlns:a16="http://schemas.microsoft.com/office/drawing/2014/main" val="1353797778"/>
                    </a:ext>
                  </a:extLst>
                </a:gridCol>
                <a:gridCol w="2016224">
                  <a:extLst>
                    <a:ext uri="{9D8B030D-6E8A-4147-A177-3AD203B41FA5}">
                      <a16:colId xmlns:a16="http://schemas.microsoft.com/office/drawing/2014/main" val="581733752"/>
                    </a:ext>
                  </a:extLst>
                </a:gridCol>
                <a:gridCol w="2016224">
                  <a:extLst>
                    <a:ext uri="{9D8B030D-6E8A-4147-A177-3AD203B41FA5}">
                      <a16:colId xmlns:a16="http://schemas.microsoft.com/office/drawing/2014/main" val="3932029846"/>
                    </a:ext>
                  </a:extLst>
                </a:gridCol>
                <a:gridCol w="1944216">
                  <a:extLst>
                    <a:ext uri="{9D8B030D-6E8A-4147-A177-3AD203B41FA5}">
                      <a16:colId xmlns:a16="http://schemas.microsoft.com/office/drawing/2014/main" val="3716303085"/>
                    </a:ext>
                  </a:extLst>
                </a:gridCol>
                <a:gridCol w="2217948">
                  <a:extLst>
                    <a:ext uri="{9D8B030D-6E8A-4147-A177-3AD203B41FA5}">
                      <a16:colId xmlns:a16="http://schemas.microsoft.com/office/drawing/2014/main" val="1271920653"/>
                    </a:ext>
                  </a:extLst>
                </a:gridCol>
                <a:gridCol w="1886508">
                  <a:extLst>
                    <a:ext uri="{9D8B030D-6E8A-4147-A177-3AD203B41FA5}">
                      <a16:colId xmlns:a16="http://schemas.microsoft.com/office/drawing/2014/main" val="1975682994"/>
                    </a:ext>
                  </a:extLst>
                </a:gridCol>
              </a:tblGrid>
              <a:tr h="726410">
                <a:tc>
                  <a:txBody>
                    <a:bodyPr/>
                    <a:lstStyle/>
                    <a:p>
                      <a:r>
                        <a:rPr lang="nb-NO" dirty="0"/>
                        <a:t>Fag</a:t>
                      </a:r>
                    </a:p>
                  </a:txBody>
                  <a:tcPr/>
                </a:tc>
                <a:tc>
                  <a:txBody>
                    <a:bodyPr/>
                    <a:lstStyle/>
                    <a:p>
                      <a:r>
                        <a:rPr lang="nb-NO" dirty="0"/>
                        <a:t>Naturfag</a:t>
                      </a:r>
                    </a:p>
                  </a:txBody>
                  <a:tcPr/>
                </a:tc>
                <a:tc>
                  <a:txBody>
                    <a:bodyPr/>
                    <a:lstStyle/>
                    <a:p>
                      <a:r>
                        <a:rPr lang="nb-NO" dirty="0"/>
                        <a:t>Samfunnsfag</a:t>
                      </a:r>
                    </a:p>
                  </a:txBody>
                  <a:tcPr/>
                </a:tc>
                <a:tc>
                  <a:txBody>
                    <a:bodyPr/>
                    <a:lstStyle/>
                    <a:p>
                      <a:r>
                        <a:rPr lang="nb-NO" dirty="0"/>
                        <a:t>Norsk</a:t>
                      </a:r>
                    </a:p>
                  </a:txBody>
                  <a:tcPr/>
                </a:tc>
                <a:tc>
                  <a:txBody>
                    <a:bodyPr/>
                    <a:lstStyle/>
                    <a:p>
                      <a:r>
                        <a:rPr lang="nb-NO" dirty="0"/>
                        <a:t>KRLE</a:t>
                      </a:r>
                    </a:p>
                  </a:txBody>
                  <a:tcPr/>
                </a:tc>
                <a:tc>
                  <a:txBody>
                    <a:bodyPr/>
                    <a:lstStyle/>
                    <a:p>
                      <a:r>
                        <a:rPr lang="nb-NO" dirty="0"/>
                        <a:t>annet</a:t>
                      </a:r>
                    </a:p>
                  </a:txBody>
                  <a:tcPr/>
                </a:tc>
                <a:extLst>
                  <a:ext uri="{0D108BD9-81ED-4DB2-BD59-A6C34878D82A}">
                    <a16:rowId xmlns:a16="http://schemas.microsoft.com/office/drawing/2014/main" val="3273029191"/>
                  </a:ext>
                </a:extLst>
              </a:tr>
              <a:tr h="420857">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Kompetanse-mål</a:t>
                      </a:r>
                      <a:r>
                        <a:rPr lang="nb-NO" sz="1400" baseline="0" dirty="0"/>
                        <a:t> etter ?trinn</a:t>
                      </a:r>
                      <a:endParaRPr lang="nb-NO" sz="1400" dirty="0"/>
                    </a:p>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2534697645"/>
                  </a:ext>
                </a:extLst>
              </a:tr>
              <a:tr h="420857">
                <a:tc vMerge="1">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555205759"/>
                  </a:ext>
                </a:extLst>
              </a:tr>
              <a:tr h="420857">
                <a:tc vMerge="1">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77589829"/>
                  </a:ext>
                </a:extLst>
              </a:tr>
              <a:tr h="420857">
                <a:tc vMerge="1">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936634732"/>
                  </a:ext>
                </a:extLst>
              </a:tr>
              <a:tr h="420857">
                <a:tc vMerge="1">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2313895206"/>
                  </a:ext>
                </a:extLst>
              </a:tr>
              <a:tr h="420857">
                <a:tc vMerge="1">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700863780"/>
                  </a:ext>
                </a:extLst>
              </a:tr>
              <a:tr h="420857">
                <a:tc vMerge="1">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80316774"/>
                  </a:ext>
                </a:extLst>
              </a:tr>
            </a:tbl>
          </a:graphicData>
        </a:graphic>
      </p:graphicFrame>
      <p:sp>
        <p:nvSpPr>
          <p:cNvPr id="5" name="Bildeforklaring formet som et avrundet rektangel 4"/>
          <p:cNvSpPr/>
          <p:nvPr/>
        </p:nvSpPr>
        <p:spPr>
          <a:xfrm>
            <a:off x="6909548" y="5478538"/>
            <a:ext cx="5019100" cy="1215305"/>
          </a:xfrm>
          <a:prstGeom prst="wedgeRoundRectCallout">
            <a:avLst>
              <a:gd name="adj1" fmla="val -24537"/>
              <a:gd name="adj2" fmla="val -7034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Tabellen </a:t>
            </a:r>
            <a:r>
              <a:rPr lang="nb-NO" dirty="0" smtClean="0"/>
              <a:t>skal</a:t>
            </a:r>
            <a:r>
              <a:rPr lang="nb-NO" dirty="0" smtClean="0"/>
              <a:t> </a:t>
            </a:r>
            <a:r>
              <a:rPr lang="nb-NO" dirty="0"/>
              <a:t>diskuteres på møte med regionkontaktene og skal tas med på regionalsamling i september.</a:t>
            </a:r>
          </a:p>
        </p:txBody>
      </p:sp>
      <p:sp>
        <p:nvSpPr>
          <p:cNvPr id="6" name="Bildeforklaring formet som et avrundet rektangel 5"/>
          <p:cNvSpPr/>
          <p:nvPr/>
        </p:nvSpPr>
        <p:spPr>
          <a:xfrm>
            <a:off x="1271464" y="4594820"/>
            <a:ext cx="4392488" cy="2132856"/>
          </a:xfrm>
          <a:prstGeom prst="wedgeRoundRectCallout">
            <a:avLst>
              <a:gd name="adj1" fmla="val -22188"/>
              <a:gd name="adj2" fmla="val -69323"/>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b-NO" dirty="0"/>
              <a:t>Dersom du har lagt inn kompetansemål i fag som du ikke har ansvaret for, er det fint om dette legges frem som et forslag til diskusjon med lærere som har ansvar for dette faget</a:t>
            </a:r>
          </a:p>
        </p:txBody>
      </p:sp>
    </p:spTree>
    <p:extLst>
      <p:ext uri="{BB962C8B-B14F-4D97-AF65-F5344CB8AC3E}">
        <p14:creationId xmlns:p14="http://schemas.microsoft.com/office/powerpoint/2010/main" val="36260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91744" y="150551"/>
            <a:ext cx="8064896" cy="1143000"/>
          </a:xfrm>
        </p:spPr>
        <p:txBody>
          <a:bodyPr>
            <a:normAutofit fontScale="90000"/>
          </a:bodyPr>
          <a:lstStyle/>
          <a:p>
            <a:r>
              <a:rPr lang="nb-NO" dirty="0" smtClean="0"/>
              <a:t>Analyse </a:t>
            </a:r>
            <a:r>
              <a:rPr lang="nb-NO" dirty="0"/>
              <a:t>av bærekraftig utvikling i fag og kompetansemål</a:t>
            </a:r>
          </a:p>
        </p:txBody>
      </p:sp>
      <p:sp>
        <p:nvSpPr>
          <p:cNvPr id="3" name="Plassholder for innhold 2"/>
          <p:cNvSpPr>
            <a:spLocks noGrp="1"/>
          </p:cNvSpPr>
          <p:nvPr>
            <p:ph idx="1"/>
          </p:nvPr>
        </p:nvSpPr>
        <p:spPr>
          <a:xfrm>
            <a:off x="479376" y="2030286"/>
            <a:ext cx="11039467" cy="5257799"/>
          </a:xfrm>
        </p:spPr>
        <p:txBody>
          <a:bodyPr>
            <a:normAutofit fontScale="62500" lnSpcReduction="20000"/>
          </a:bodyPr>
          <a:lstStyle/>
          <a:p>
            <a:pPr lvl="0"/>
            <a:r>
              <a:rPr lang="nb-NO" dirty="0">
                <a:solidFill>
                  <a:schemeClr val="tx1"/>
                </a:solidFill>
              </a:rPr>
              <a:t>Les igjennom teksten om bærekraftig utvikling i faget (naturfag, samfunnsfag, norsk, KRLE, kroppsøving, mat og helse, kunst og håndverk). Hva ville du markert/gulet ut som gir </a:t>
            </a:r>
            <a:r>
              <a:rPr lang="nb-NO" b="1" i="1" dirty="0">
                <a:solidFill>
                  <a:schemeClr val="tx1"/>
                </a:solidFill>
              </a:rPr>
              <a:t>direkte </a:t>
            </a:r>
            <a:r>
              <a:rPr lang="nb-NO" dirty="0">
                <a:solidFill>
                  <a:schemeClr val="tx1"/>
                </a:solidFill>
              </a:rPr>
              <a:t>føringer for hva elevene skal lære i teksten om bærekraftig utvikling i faget.</a:t>
            </a:r>
          </a:p>
          <a:p>
            <a:pPr lvl="0"/>
            <a:endParaRPr lang="nb-NO" dirty="0">
              <a:solidFill>
                <a:schemeClr val="tx1"/>
              </a:solidFill>
            </a:endParaRPr>
          </a:p>
          <a:p>
            <a:pPr lvl="0"/>
            <a:r>
              <a:rPr lang="nb-NO" dirty="0">
                <a:solidFill>
                  <a:schemeClr val="tx1"/>
                </a:solidFill>
              </a:rPr>
              <a:t>Gå videre til kompetansemålene. Hvilke kompetansemål i faget kan støtte </a:t>
            </a:r>
            <a:r>
              <a:rPr lang="nb-NO" b="1" i="1" dirty="0">
                <a:solidFill>
                  <a:schemeClr val="tx1"/>
                </a:solidFill>
              </a:rPr>
              <a:t>direkte</a:t>
            </a:r>
            <a:r>
              <a:rPr lang="nb-NO" dirty="0">
                <a:solidFill>
                  <a:schemeClr val="tx1"/>
                </a:solidFill>
              </a:rPr>
              <a:t> opp under bærekraftig utvikling fra punktet over? </a:t>
            </a:r>
          </a:p>
          <a:p>
            <a:pPr lvl="0"/>
            <a:endParaRPr lang="nb-NO" dirty="0">
              <a:solidFill>
                <a:schemeClr val="tx1"/>
              </a:solidFill>
            </a:endParaRPr>
          </a:p>
          <a:p>
            <a:pPr lvl="0"/>
            <a:r>
              <a:rPr lang="nb-NO" dirty="0">
                <a:solidFill>
                  <a:schemeClr val="tx1"/>
                </a:solidFill>
              </a:rPr>
              <a:t>Er det andre kompetansemål eller områder i kompetansemålene som ikke ga direkte føringer i undervisning for bærekraftig utvikling (UBU), men som du tenker kan </a:t>
            </a:r>
            <a:r>
              <a:rPr lang="nb-NO" b="1" i="1" dirty="0">
                <a:solidFill>
                  <a:schemeClr val="tx1"/>
                </a:solidFill>
              </a:rPr>
              <a:t>fremme</a:t>
            </a:r>
            <a:r>
              <a:rPr lang="nb-NO" b="1" dirty="0">
                <a:solidFill>
                  <a:schemeClr val="tx1"/>
                </a:solidFill>
              </a:rPr>
              <a:t> </a:t>
            </a:r>
            <a:r>
              <a:rPr lang="nb-NO" dirty="0">
                <a:solidFill>
                  <a:schemeClr val="tx1"/>
                </a:solidFill>
              </a:rPr>
              <a:t>UBU? Marker dette med en rosa markeringstusj. Si litt om hvorfor du tenker dette kan </a:t>
            </a:r>
            <a:r>
              <a:rPr lang="nb-NO" i="1" dirty="0">
                <a:solidFill>
                  <a:schemeClr val="tx1"/>
                </a:solidFill>
              </a:rPr>
              <a:t>fremme</a:t>
            </a:r>
            <a:r>
              <a:rPr lang="nb-NO" dirty="0">
                <a:solidFill>
                  <a:schemeClr val="tx1"/>
                </a:solidFill>
              </a:rPr>
              <a:t> UBU.</a:t>
            </a:r>
          </a:p>
          <a:p>
            <a:pPr lvl="0"/>
            <a:endParaRPr lang="nb-NO" dirty="0">
              <a:solidFill>
                <a:schemeClr val="tx1"/>
              </a:solidFill>
            </a:endParaRPr>
          </a:p>
          <a:p>
            <a:r>
              <a:rPr lang="nb-NO" dirty="0">
                <a:solidFill>
                  <a:schemeClr val="tx1"/>
                </a:solidFill>
              </a:rPr>
              <a:t>Les gjennom beskrivelsen av skolens eget prosjekt. Velg ut aktuelle kompetansemål i ulike fag i ny læreplan som passer til skoleprosjektet</a:t>
            </a:r>
          </a:p>
          <a:p>
            <a:endParaRPr lang="nb-NO" dirty="0">
              <a:solidFill>
                <a:schemeClr val="tx1"/>
              </a:solidFill>
            </a:endParaRPr>
          </a:p>
          <a:p>
            <a:r>
              <a:rPr lang="nb-NO" dirty="0">
                <a:solidFill>
                  <a:schemeClr val="tx1"/>
                </a:solidFill>
              </a:rPr>
              <a:t>Sett de aktuelle kompetansemålene inn i en tabell (sendt som vedlegg) – se </a:t>
            </a:r>
            <a:r>
              <a:rPr lang="nb-NO" dirty="0" smtClean="0">
                <a:solidFill>
                  <a:schemeClr val="tx1"/>
                </a:solidFill>
              </a:rPr>
              <a:t>forrige </a:t>
            </a:r>
            <a:r>
              <a:rPr lang="nb-NO" dirty="0" smtClean="0">
                <a:solidFill>
                  <a:schemeClr val="tx1"/>
                </a:solidFill>
              </a:rPr>
              <a:t>slide</a:t>
            </a:r>
            <a:endParaRPr lang="nb-NO" dirty="0">
              <a:solidFill>
                <a:schemeClr val="tx1"/>
              </a:solidFill>
            </a:endParaRPr>
          </a:p>
          <a:p>
            <a:pPr lvl="0"/>
            <a:endParaRPr lang="nb-NO" dirty="0"/>
          </a:p>
          <a:p>
            <a:pPr lvl="0"/>
            <a:endParaRPr lang="nb-NO" dirty="0"/>
          </a:p>
          <a:p>
            <a:endParaRPr lang="nb-NO" dirty="0"/>
          </a:p>
        </p:txBody>
      </p:sp>
      <p:sp>
        <p:nvSpPr>
          <p:cNvPr id="4" name="Bildeforklaring formet som et rektangel 3"/>
          <p:cNvSpPr/>
          <p:nvPr/>
        </p:nvSpPr>
        <p:spPr>
          <a:xfrm>
            <a:off x="191344" y="150551"/>
            <a:ext cx="3456384" cy="1879734"/>
          </a:xfrm>
          <a:prstGeom prst="wedgeRectCallout">
            <a:avLst>
              <a:gd name="adj1" fmla="val 72559"/>
              <a:gd name="adj2" fmla="val 4657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solidFill>
                  <a:schemeClr val="accent6">
                    <a:lumMod val="50000"/>
                  </a:schemeClr>
                </a:solidFill>
              </a:rPr>
              <a:t>Mer detaljert beskrivelse på hvordan dere kan gå fram:</a:t>
            </a:r>
          </a:p>
          <a:p>
            <a:pPr algn="ctr"/>
            <a:r>
              <a:rPr lang="nb-NO" dirty="0" smtClean="0">
                <a:solidFill>
                  <a:schemeClr val="accent6">
                    <a:lumMod val="50000"/>
                  </a:schemeClr>
                </a:solidFill>
              </a:rPr>
              <a:t>(og hvis du er alene fra din skole)</a:t>
            </a:r>
            <a:endParaRPr lang="nb-NO" dirty="0">
              <a:solidFill>
                <a:schemeClr val="accent6">
                  <a:lumMod val="50000"/>
                </a:schemeClr>
              </a:solidFill>
            </a:endParaRPr>
          </a:p>
        </p:txBody>
      </p:sp>
    </p:spTree>
    <p:extLst>
      <p:ext uri="{BB962C8B-B14F-4D97-AF65-F5344CB8AC3E}">
        <p14:creationId xmlns:p14="http://schemas.microsoft.com/office/powerpoint/2010/main" val="398323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Videre arbeid med eget DNS prosjekt</a:t>
            </a:r>
          </a:p>
        </p:txBody>
      </p:sp>
      <p:sp>
        <p:nvSpPr>
          <p:cNvPr id="3" name="Content Placeholder 2"/>
          <p:cNvSpPr>
            <a:spLocks noGrp="1"/>
          </p:cNvSpPr>
          <p:nvPr>
            <p:ph idx="1"/>
          </p:nvPr>
        </p:nvSpPr>
        <p:spPr/>
        <p:txBody>
          <a:bodyPr>
            <a:normAutofit/>
          </a:bodyPr>
          <a:lstStyle/>
          <a:p>
            <a:pPr marL="0" indent="0">
              <a:buNone/>
            </a:pPr>
            <a:r>
              <a:rPr lang="nb-NO" dirty="0">
                <a:solidFill>
                  <a:schemeClr val="tx1"/>
                </a:solidFill>
              </a:rPr>
              <a:t>Ta utgangspunkt i tabellen med valgte kompetansemål for eget skoleprosjekt.</a:t>
            </a:r>
          </a:p>
          <a:p>
            <a:pPr marL="0" indent="0">
              <a:buNone/>
            </a:pPr>
            <a:endParaRPr lang="nb-NO" dirty="0">
              <a:solidFill>
                <a:schemeClr val="tx1"/>
              </a:solidFill>
            </a:endParaRPr>
          </a:p>
          <a:p>
            <a:pPr marL="0" indent="0">
              <a:buNone/>
            </a:pPr>
            <a:r>
              <a:rPr lang="nb-NO" dirty="0">
                <a:solidFill>
                  <a:schemeClr val="tx1"/>
                </a:solidFill>
              </a:rPr>
              <a:t>Hvilke kunnskaper, ferdigheter og holdninger ønsker dere at elevene skal utvikle og hvordan kan det vurderes? </a:t>
            </a:r>
          </a:p>
          <a:p>
            <a:pPr marL="0" indent="0">
              <a:buNone/>
            </a:pPr>
            <a:endParaRPr lang="nb-NO" dirty="0">
              <a:solidFill>
                <a:schemeClr val="tx1"/>
              </a:solidFill>
            </a:endParaRPr>
          </a:p>
          <a:p>
            <a:pPr marL="0" indent="0">
              <a:buNone/>
            </a:pPr>
            <a:r>
              <a:rPr lang="nb-NO" dirty="0">
                <a:solidFill>
                  <a:schemeClr val="tx1"/>
                </a:solidFill>
              </a:rPr>
              <a:t>Vi gleder oss til diskutere dette på digitalt møte med hver skole i løpet av våren. </a:t>
            </a:r>
          </a:p>
          <a:p>
            <a:endParaRPr lang="nb-NO" dirty="0"/>
          </a:p>
        </p:txBody>
      </p:sp>
    </p:spTree>
    <p:extLst>
      <p:ext uri="{BB962C8B-B14F-4D97-AF65-F5344CB8AC3E}">
        <p14:creationId xmlns:p14="http://schemas.microsoft.com/office/powerpoint/2010/main" val="69417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Digitalt møte med hver skole</a:t>
            </a:r>
          </a:p>
        </p:txBody>
      </p:sp>
      <p:sp>
        <p:nvSpPr>
          <p:cNvPr id="3" name="Plassholder for innhold 2"/>
          <p:cNvSpPr>
            <a:spLocks noGrp="1"/>
          </p:cNvSpPr>
          <p:nvPr>
            <p:ph idx="1"/>
          </p:nvPr>
        </p:nvSpPr>
        <p:spPr/>
        <p:txBody>
          <a:bodyPr>
            <a:normAutofit fontScale="85000" lnSpcReduction="20000"/>
          </a:bodyPr>
          <a:lstStyle/>
          <a:p>
            <a:r>
              <a:rPr lang="nb-NO" dirty="0">
                <a:solidFill>
                  <a:schemeClr val="tx1"/>
                </a:solidFill>
              </a:rPr>
              <a:t>Møte i løpet av våren. Vi tar direkte kontakt med hver skole. </a:t>
            </a:r>
          </a:p>
          <a:p>
            <a:r>
              <a:rPr lang="nb-NO" dirty="0">
                <a:solidFill>
                  <a:schemeClr val="tx1"/>
                </a:solidFill>
              </a:rPr>
              <a:t>Tidsramme – 45 min. </a:t>
            </a:r>
          </a:p>
          <a:p>
            <a:r>
              <a:rPr lang="nb-NO" dirty="0">
                <a:solidFill>
                  <a:schemeClr val="tx1"/>
                </a:solidFill>
              </a:rPr>
              <a:t>Forberedelse til møtet:</a:t>
            </a:r>
          </a:p>
          <a:p>
            <a:pPr lvl="1"/>
            <a:r>
              <a:rPr lang="nb-NO" dirty="0">
                <a:solidFill>
                  <a:schemeClr val="tx1"/>
                </a:solidFill>
              </a:rPr>
              <a:t>Oppfølging fra arbeidet i denne presentasjonen:</a:t>
            </a:r>
          </a:p>
          <a:p>
            <a:pPr lvl="2"/>
            <a:r>
              <a:rPr lang="nb-NO" dirty="0">
                <a:solidFill>
                  <a:schemeClr val="tx1"/>
                </a:solidFill>
              </a:rPr>
              <a:t>Analyser fag og kompetansemål med UBU briller i nye læreplaner som inneholder bærekraftig utvikling. Velg ut fag og kompetansemål i eget prosjekt i samarbeid med andre kolleger.</a:t>
            </a:r>
          </a:p>
          <a:p>
            <a:r>
              <a:rPr lang="nb-NO" dirty="0">
                <a:solidFill>
                  <a:schemeClr val="tx1"/>
                </a:solidFill>
              </a:rPr>
              <a:t>Innhold i møtet: </a:t>
            </a:r>
          </a:p>
          <a:p>
            <a:pPr lvl="1"/>
            <a:r>
              <a:rPr lang="nb-NO" dirty="0">
                <a:solidFill>
                  <a:schemeClr val="tx1"/>
                </a:solidFill>
              </a:rPr>
              <a:t>Diskusjon rundt utvalgte kompetansemål for eget skoleprosjekt og vurdering</a:t>
            </a:r>
          </a:p>
          <a:p>
            <a:pPr lvl="1"/>
            <a:r>
              <a:rPr lang="nb-NO" dirty="0">
                <a:solidFill>
                  <a:schemeClr val="tx1"/>
                </a:solidFill>
              </a:rPr>
              <a:t>Hva er status for prosjektet? </a:t>
            </a:r>
          </a:p>
          <a:p>
            <a:pPr lvl="1"/>
            <a:r>
              <a:rPr lang="nb-NO" dirty="0">
                <a:solidFill>
                  <a:schemeClr val="tx1"/>
                </a:solidFill>
              </a:rPr>
              <a:t>Hva tenker dere om utviklingen av skolens prosjekt videre? </a:t>
            </a:r>
          </a:p>
        </p:txBody>
      </p:sp>
    </p:spTree>
    <p:extLst>
      <p:ext uri="{BB962C8B-B14F-4D97-AF65-F5344CB8AC3E}">
        <p14:creationId xmlns:p14="http://schemas.microsoft.com/office/powerpoint/2010/main" val="763590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Årsrapport, søke neste år</a:t>
            </a:r>
          </a:p>
        </p:txBody>
      </p:sp>
      <p:sp>
        <p:nvSpPr>
          <p:cNvPr id="3" name="Plassholder for innhold 2"/>
          <p:cNvSpPr>
            <a:spLocks noGrp="1"/>
          </p:cNvSpPr>
          <p:nvPr>
            <p:ph idx="1"/>
          </p:nvPr>
        </p:nvSpPr>
        <p:spPr>
          <a:xfrm>
            <a:off x="609600" y="1340768"/>
            <a:ext cx="10972800" cy="4525963"/>
          </a:xfrm>
        </p:spPr>
        <p:txBody>
          <a:bodyPr>
            <a:noAutofit/>
          </a:bodyPr>
          <a:lstStyle/>
          <a:p>
            <a:r>
              <a:rPr lang="nb-NO" sz="2000" dirty="0">
                <a:solidFill>
                  <a:schemeClr val="tx1"/>
                </a:solidFill>
              </a:rPr>
              <a:t>Årsrapport</a:t>
            </a:r>
          </a:p>
          <a:p>
            <a:pPr lvl="1"/>
            <a:r>
              <a:rPr lang="nb-NO" sz="2000" dirty="0">
                <a:solidFill>
                  <a:schemeClr val="tx1"/>
                </a:solidFill>
              </a:rPr>
              <a:t>Fortsette arbeidet på dokumentet «</a:t>
            </a:r>
            <a:r>
              <a:rPr lang="nb-NO" sz="2000" dirty="0" err="1">
                <a:solidFill>
                  <a:schemeClr val="tx1"/>
                </a:solidFill>
              </a:rPr>
              <a:t>Underveisarbeid</a:t>
            </a:r>
            <a:r>
              <a:rPr lang="nb-NO" sz="2000" dirty="0">
                <a:solidFill>
                  <a:schemeClr val="tx1"/>
                </a:solidFill>
              </a:rPr>
              <a:t> &amp; årsrapport». Fullfør med refleksjoner etter gjennomført prosjekt. Dersom ikke alle elevaktiviteter har blitt gjennomført, så ønsker vi likevel at dere skriver om hvordan dere på skolen har samarbeidet og planlagt rundt de aktivitetene som gjenstår (under punktet «Evaluering av gjennomføring» i malen til årsrapport).</a:t>
            </a:r>
          </a:p>
          <a:p>
            <a:endParaRPr lang="nb-NO" sz="2000" dirty="0">
              <a:solidFill>
                <a:schemeClr val="tx1"/>
              </a:solidFill>
            </a:endParaRPr>
          </a:p>
          <a:p>
            <a:r>
              <a:rPr lang="nb-NO" sz="2000" dirty="0">
                <a:solidFill>
                  <a:schemeClr val="tx1"/>
                </a:solidFill>
              </a:rPr>
              <a:t>Søke neste år</a:t>
            </a:r>
          </a:p>
          <a:p>
            <a:pPr lvl="1"/>
            <a:r>
              <a:rPr lang="nb-NO" sz="2000" dirty="0">
                <a:solidFill>
                  <a:schemeClr val="tx1"/>
                </a:solidFill>
              </a:rPr>
              <a:t>Så lenge lenken til søknadsskjema står åpen på natursekken.no vil det være mulig å søke. Den står oppe til 1. mai.</a:t>
            </a:r>
          </a:p>
          <a:p>
            <a:pPr marL="0" indent="0">
              <a:buNone/>
            </a:pPr>
            <a:endParaRPr lang="nb-NO" sz="2000" dirty="0">
              <a:solidFill>
                <a:schemeClr val="tx1"/>
              </a:solidFill>
            </a:endParaRPr>
          </a:p>
          <a:p>
            <a:r>
              <a:rPr lang="nb-NO" sz="2000" dirty="0">
                <a:solidFill>
                  <a:schemeClr val="tx1"/>
                </a:solidFill>
              </a:rPr>
              <a:t>Samlinger til høsten</a:t>
            </a:r>
          </a:p>
          <a:p>
            <a:pPr lvl="1"/>
            <a:r>
              <a:rPr lang="nb-NO" sz="2000" dirty="0">
                <a:solidFill>
                  <a:schemeClr val="tx1"/>
                </a:solidFill>
              </a:rPr>
              <a:t>Vi håper på fysiske samlinger i løpet av </a:t>
            </a:r>
            <a:r>
              <a:rPr lang="nb-NO" sz="2000" dirty="0" smtClean="0">
                <a:solidFill>
                  <a:schemeClr val="tx1"/>
                </a:solidFill>
              </a:rPr>
              <a:t>høsten. Dersom </a:t>
            </a:r>
            <a:r>
              <a:rPr lang="nb-NO" sz="2000" dirty="0">
                <a:solidFill>
                  <a:schemeClr val="tx1"/>
                </a:solidFill>
              </a:rPr>
              <a:t>vi ikke kan gjennomføre fysiske samlinger, blir samlingen digital.</a:t>
            </a:r>
          </a:p>
        </p:txBody>
      </p:sp>
    </p:spTree>
    <p:extLst>
      <p:ext uri="{BB962C8B-B14F-4D97-AF65-F5344CB8AC3E}">
        <p14:creationId xmlns:p14="http://schemas.microsoft.com/office/powerpoint/2010/main" val="4121215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normAutofit/>
          </a:bodyPr>
          <a:lstStyle/>
          <a:p>
            <a:pPr marL="0" indent="0">
              <a:buNone/>
            </a:pPr>
            <a:endParaRPr lang="nb-NO" dirty="0">
              <a:solidFill>
                <a:schemeClr val="tx1"/>
              </a:solidFill>
            </a:endParaRPr>
          </a:p>
          <a:p>
            <a:r>
              <a:rPr lang="nb-NO" dirty="0">
                <a:solidFill>
                  <a:schemeClr val="tx1"/>
                </a:solidFill>
              </a:rPr>
              <a:t>Har dere noen spørsmål?</a:t>
            </a:r>
          </a:p>
          <a:p>
            <a:endParaRPr lang="nb-NO" dirty="0">
              <a:solidFill>
                <a:schemeClr val="tx1"/>
              </a:solidFill>
            </a:endParaRPr>
          </a:p>
          <a:p>
            <a:r>
              <a:rPr lang="nb-NO" dirty="0">
                <a:solidFill>
                  <a:schemeClr val="tx1"/>
                </a:solidFill>
              </a:rPr>
              <a:t>Kontaktinformasjon: </a:t>
            </a:r>
            <a:r>
              <a:rPr lang="nb-NO" dirty="0">
                <a:solidFill>
                  <a:schemeClr val="tx1"/>
                </a:solidFill>
                <a:hlinkClick r:id="rId2"/>
              </a:rPr>
              <a:t>https://www.natursekken.no/c1187995/artikkel/vis.html?tid=2102112</a:t>
            </a:r>
            <a:r>
              <a:rPr lang="nb-NO" dirty="0">
                <a:solidFill>
                  <a:schemeClr val="tx1"/>
                </a:solidFill>
              </a:rPr>
              <a:t> </a:t>
            </a:r>
          </a:p>
        </p:txBody>
      </p:sp>
    </p:spTree>
    <p:extLst>
      <p:ext uri="{BB962C8B-B14F-4D97-AF65-F5344CB8AC3E}">
        <p14:creationId xmlns:p14="http://schemas.microsoft.com/office/powerpoint/2010/main" val="223712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3095323" y="4498147"/>
            <a:ext cx="2682738" cy="2289270"/>
          </a:xfrm>
          <a:prstGeom prst="rect">
            <a:avLst/>
          </a:prstGeom>
        </p:spPr>
      </p:pic>
      <p:pic>
        <p:nvPicPr>
          <p:cNvPr id="3" name="Bilde 2"/>
          <p:cNvPicPr>
            <a:picLocks noChangeAspect="1"/>
          </p:cNvPicPr>
          <p:nvPr/>
        </p:nvPicPr>
        <p:blipFill>
          <a:blip r:embed="rId4"/>
          <a:stretch>
            <a:fillRect/>
          </a:stretch>
        </p:blipFill>
        <p:spPr>
          <a:xfrm>
            <a:off x="1501081" y="27093"/>
            <a:ext cx="4922703" cy="4537007"/>
          </a:xfrm>
          <a:prstGeom prst="rect">
            <a:avLst/>
          </a:prstGeom>
        </p:spPr>
      </p:pic>
      <p:sp>
        <p:nvSpPr>
          <p:cNvPr id="2" name="Title 1"/>
          <p:cNvSpPr>
            <a:spLocks noGrp="1"/>
          </p:cNvSpPr>
          <p:nvPr>
            <p:ph type="title"/>
          </p:nvPr>
        </p:nvSpPr>
        <p:spPr>
          <a:xfrm>
            <a:off x="6835370" y="5563"/>
            <a:ext cx="2867464" cy="720080"/>
          </a:xfrm>
        </p:spPr>
        <p:txBody>
          <a:bodyPr>
            <a:normAutofit fontScale="90000"/>
          </a:bodyPr>
          <a:lstStyle/>
          <a:p>
            <a:r>
              <a:rPr lang="nb-NO" sz="4000" b="1" dirty="0">
                <a:solidFill>
                  <a:schemeClr val="accent1">
                    <a:lumMod val="50000"/>
                  </a:schemeClr>
                </a:solidFill>
              </a:rPr>
              <a:t>Velkommen</a:t>
            </a:r>
            <a:r>
              <a:rPr lang="nb-NO" dirty="0"/>
              <a:t> </a:t>
            </a:r>
          </a:p>
        </p:txBody>
      </p:sp>
      <p:pic>
        <p:nvPicPr>
          <p:cNvPr id="9" name="Bilde 8"/>
          <p:cNvPicPr>
            <a:picLocks noChangeAspect="1"/>
          </p:cNvPicPr>
          <p:nvPr/>
        </p:nvPicPr>
        <p:blipFill rotWithShape="1">
          <a:blip r:embed="rId5"/>
          <a:srcRect l="47210" t="27493" b="50187"/>
          <a:stretch/>
        </p:blipFill>
        <p:spPr>
          <a:xfrm>
            <a:off x="7507908" y="5201816"/>
            <a:ext cx="3160092" cy="1656184"/>
          </a:xfrm>
          <a:prstGeom prst="rect">
            <a:avLst/>
          </a:prstGeom>
          <a:ln>
            <a:noFill/>
          </a:ln>
          <a:effectLst>
            <a:outerShdw blurRad="292100" dist="139700" dir="2700000" algn="tl" rotWithShape="0">
              <a:srgbClr val="333333">
                <a:alpha val="65000"/>
              </a:srgbClr>
            </a:outerShdw>
          </a:effectLst>
        </p:spPr>
      </p:pic>
      <p:pic>
        <p:nvPicPr>
          <p:cNvPr id="8" name="Bilde 7"/>
          <p:cNvPicPr>
            <a:picLocks noChangeAspect="1"/>
          </p:cNvPicPr>
          <p:nvPr/>
        </p:nvPicPr>
        <p:blipFill>
          <a:blip r:embed="rId6"/>
          <a:stretch>
            <a:fillRect/>
          </a:stretch>
        </p:blipFill>
        <p:spPr>
          <a:xfrm>
            <a:off x="8472265" y="6295750"/>
            <a:ext cx="2002793" cy="504056"/>
          </a:xfrm>
          <a:prstGeom prst="rect">
            <a:avLst/>
          </a:prstGeom>
        </p:spPr>
      </p:pic>
      <p:pic>
        <p:nvPicPr>
          <p:cNvPr id="10" name="Bilde 9"/>
          <p:cNvPicPr>
            <a:picLocks noChangeAspect="1"/>
          </p:cNvPicPr>
          <p:nvPr/>
        </p:nvPicPr>
        <p:blipFill>
          <a:blip r:embed="rId6"/>
          <a:stretch>
            <a:fillRect/>
          </a:stretch>
        </p:blipFill>
        <p:spPr>
          <a:xfrm>
            <a:off x="8472264" y="5399040"/>
            <a:ext cx="2002793" cy="504056"/>
          </a:xfrm>
          <a:prstGeom prst="rect">
            <a:avLst/>
          </a:prstGeom>
        </p:spPr>
      </p:pic>
      <p:sp>
        <p:nvSpPr>
          <p:cNvPr id="7" name="TekstSylinder 6"/>
          <p:cNvSpPr txBox="1"/>
          <p:nvPr/>
        </p:nvSpPr>
        <p:spPr>
          <a:xfrm>
            <a:off x="1646296" y="145758"/>
            <a:ext cx="864096"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Lesja skule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TekstSylinder 13"/>
          <p:cNvSpPr txBox="1"/>
          <p:nvPr/>
        </p:nvSpPr>
        <p:spPr>
          <a:xfrm>
            <a:off x="1952611" y="5222014"/>
            <a:ext cx="1584176"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Jevnaker ungdomsskole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TekstSylinder 14"/>
          <p:cNvSpPr txBox="1"/>
          <p:nvPr/>
        </p:nvSpPr>
        <p:spPr>
          <a:xfrm>
            <a:off x="2199101" y="1209749"/>
            <a:ext cx="1485180"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Otta ungdomsskole </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8" name="TekstSylinder 17"/>
          <p:cNvSpPr txBox="1"/>
          <p:nvPr/>
        </p:nvSpPr>
        <p:spPr>
          <a:xfrm>
            <a:off x="4871751" y="3642367"/>
            <a:ext cx="1599674"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Romedal ungdomsskole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9" name="TekstSylinder 18"/>
          <p:cNvSpPr txBox="1"/>
          <p:nvPr/>
        </p:nvSpPr>
        <p:spPr>
          <a:xfrm>
            <a:off x="3810033" y="3487949"/>
            <a:ext cx="1061719" cy="430887"/>
          </a:xfrm>
          <a:prstGeom prst="rect">
            <a:avLst/>
          </a:prstGeom>
          <a:noFill/>
        </p:spPr>
        <p:txBody>
          <a:bodyPr wrap="square" rtlCol="0">
            <a:spAutoFit/>
          </a:bodyPr>
          <a:lstStyle/>
          <a:p>
            <a:r>
              <a:rPr lang="nb-NO" sz="1100" b="1" dirty="0" err="1">
                <a:latin typeface="Calibri" panose="020F0502020204030204" pitchFamily="34" charset="0"/>
                <a:cs typeface="Calibri" panose="020F0502020204030204" pitchFamily="34" charset="0"/>
              </a:rPr>
              <a:t>Ajer</a:t>
            </a:r>
            <a:endParaRPr lang="nb-NO" sz="1100" b="1" dirty="0">
              <a:latin typeface="Calibri" panose="020F0502020204030204" pitchFamily="34" charset="0"/>
              <a:cs typeface="Calibri" panose="020F0502020204030204" pitchFamily="34" charset="0"/>
            </a:endParaRPr>
          </a:p>
          <a:p>
            <a:r>
              <a:rPr lang="nb-NO" sz="1100" b="1" dirty="0">
                <a:latin typeface="Calibri" panose="020F0502020204030204" pitchFamily="34" charset="0"/>
                <a:cs typeface="Calibri" panose="020F0502020204030204" pitchFamily="34" charset="0"/>
              </a:rPr>
              <a:t>ungdomsskole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TekstSylinder 20"/>
          <p:cNvSpPr txBox="1"/>
          <p:nvPr/>
        </p:nvSpPr>
        <p:spPr>
          <a:xfrm>
            <a:off x="2941692" y="4048882"/>
            <a:ext cx="1090963"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Bøverbru 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2" name="TekstSylinder 21"/>
          <p:cNvSpPr txBox="1"/>
          <p:nvPr/>
        </p:nvSpPr>
        <p:spPr>
          <a:xfrm>
            <a:off x="3095324" y="4493251"/>
            <a:ext cx="912053"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Thune 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Rektangel 10"/>
          <p:cNvSpPr/>
          <p:nvPr/>
        </p:nvSpPr>
        <p:spPr>
          <a:xfrm>
            <a:off x="3962431" y="145759"/>
            <a:ext cx="456532" cy="343255"/>
          </a:xfrm>
          <a:prstGeom prst="rect">
            <a:avLst/>
          </a:prstGeom>
          <a:blipFill>
            <a:blip r:embed="rId7">
              <a:extLst>
                <a:ext uri="{BEBA8EAE-BF5A-486C-A8C5-ECC9F3942E4B}">
                  <a14:imgProps xmlns:a14="http://schemas.microsoft.com/office/drawing/2010/main">
                    <a14:imgLayer r:embed="rId8">
                      <a14:imgEffect>
                        <a14:colorTemperature colorTemp="5900"/>
                      </a14:imgEffect>
                    </a14:imgLayer>
                  </a14:imgProps>
                </a:ext>
              </a:extLst>
            </a:blip>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Tabell 5"/>
          <p:cNvGraphicFramePr>
            <a:graphicFrameLocks noGrp="1"/>
          </p:cNvGraphicFramePr>
          <p:nvPr>
            <p:extLst>
              <p:ext uri="{D42A27DB-BD31-4B8C-83A1-F6EECF244321}">
                <p14:modId xmlns:p14="http://schemas.microsoft.com/office/powerpoint/2010/main" val="4278308987"/>
              </p:ext>
            </p:extLst>
          </p:nvPr>
        </p:nvGraphicFramePr>
        <p:xfrm>
          <a:off x="7178181" y="688708"/>
          <a:ext cx="4244216" cy="4020666"/>
        </p:xfrm>
        <a:graphic>
          <a:graphicData uri="http://schemas.openxmlformats.org/drawingml/2006/table">
            <a:tbl>
              <a:tblPr firstRow="1" firstCol="1" bandRow="1">
                <a:tableStyleId>{5C22544A-7EE6-4342-B048-85BDC9FD1C3A}</a:tableStyleId>
              </a:tblPr>
              <a:tblGrid>
                <a:gridCol w="2336512">
                  <a:extLst>
                    <a:ext uri="{9D8B030D-6E8A-4147-A177-3AD203B41FA5}">
                      <a16:colId xmlns:a16="http://schemas.microsoft.com/office/drawing/2014/main" val="4203190863"/>
                    </a:ext>
                  </a:extLst>
                </a:gridCol>
                <a:gridCol w="1907704">
                  <a:extLst>
                    <a:ext uri="{9D8B030D-6E8A-4147-A177-3AD203B41FA5}">
                      <a16:colId xmlns:a16="http://schemas.microsoft.com/office/drawing/2014/main" val="3192945589"/>
                    </a:ext>
                  </a:extLst>
                </a:gridCol>
              </a:tblGrid>
              <a:tr h="348658">
                <a:tc>
                  <a:txBody>
                    <a:bodyPr/>
                    <a:lstStyle/>
                    <a:p>
                      <a:pPr>
                        <a:lnSpc>
                          <a:spcPct val="107000"/>
                        </a:lnSpc>
                        <a:spcAft>
                          <a:spcPts val="0"/>
                        </a:spcAft>
                      </a:pPr>
                      <a:r>
                        <a:rPr lang="nb-NO" sz="1200">
                          <a:effectLst/>
                        </a:rPr>
                        <a:t>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917031"/>
                  </a:ext>
                </a:extLst>
              </a:tr>
              <a:tr h="265648">
                <a:tc>
                  <a:txBody>
                    <a:bodyPr/>
                    <a:lstStyle/>
                    <a:p>
                      <a:pPr>
                        <a:lnSpc>
                          <a:spcPct val="107000"/>
                        </a:lnSpc>
                        <a:spcAft>
                          <a:spcPts val="0"/>
                        </a:spcAft>
                      </a:pPr>
                      <a:r>
                        <a:rPr lang="nb-NO" sz="1200">
                          <a:effectLst/>
                        </a:rPr>
                        <a:t>Wang toppidrett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b-NO" dirty="0"/>
                    </a:p>
                  </a:txBody>
                  <a:tcPr marL="68580" marR="68580" marT="0" marB="0"/>
                </a:tc>
                <a:extLst>
                  <a:ext uri="{0D108BD9-81ED-4DB2-BD59-A6C34878D82A}">
                    <a16:rowId xmlns:a16="http://schemas.microsoft.com/office/drawing/2014/main" val="365719824"/>
                  </a:ext>
                </a:extLst>
              </a:tr>
              <a:tr h="245106">
                <a:tc>
                  <a:txBody>
                    <a:bodyPr/>
                    <a:lstStyle/>
                    <a:p>
                      <a:pPr>
                        <a:lnSpc>
                          <a:spcPct val="107000"/>
                        </a:lnSpc>
                        <a:spcAft>
                          <a:spcPts val="0"/>
                        </a:spcAft>
                      </a:pPr>
                      <a:r>
                        <a:rPr lang="nb-NO" sz="1200" dirty="0" err="1">
                          <a:effectLst/>
                        </a:rPr>
                        <a:t>Haugtun</a:t>
                      </a:r>
                      <a:r>
                        <a:rPr lang="nb-NO" sz="1200" dirty="0">
                          <a:effectLst/>
                        </a:rPr>
                        <a:t> skole</a:t>
                      </a:r>
                      <a:endParaRPr lang="nb-NO" sz="1100" dirty="0">
                        <a:effectLst/>
                      </a:endParaRPr>
                    </a:p>
                    <a:p>
                      <a:pPr>
                        <a:lnSpc>
                          <a:spcPct val="107000"/>
                        </a:lnSpc>
                        <a:spcAft>
                          <a:spcPts val="0"/>
                        </a:spcAft>
                      </a:pPr>
                      <a:r>
                        <a:rPr lang="nb-NO" sz="12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dirty="0"/>
                    </a:p>
                  </a:txBody>
                  <a:tcPr marL="68580" marR="68580" marT="0" marB="0"/>
                </a:tc>
                <a:extLst>
                  <a:ext uri="{0D108BD9-81ED-4DB2-BD59-A6C34878D82A}">
                    <a16:rowId xmlns:a16="http://schemas.microsoft.com/office/drawing/2014/main" val="2178114118"/>
                  </a:ext>
                </a:extLst>
              </a:tr>
              <a:tr h="295519">
                <a:tc>
                  <a:txBody>
                    <a:bodyPr/>
                    <a:lstStyle/>
                    <a:p>
                      <a:pPr>
                        <a:lnSpc>
                          <a:spcPct val="107000"/>
                        </a:lnSpc>
                        <a:spcAft>
                          <a:spcPts val="0"/>
                        </a:spcAft>
                      </a:pPr>
                      <a:r>
                        <a:rPr lang="nb-NO" sz="1200" dirty="0">
                          <a:effectLst/>
                        </a:rPr>
                        <a:t>Steinerskolen, Eidsvoll</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563701146"/>
                  </a:ext>
                </a:extLst>
              </a:tr>
              <a:tr h="430682">
                <a:tc>
                  <a:txBody>
                    <a:bodyPr/>
                    <a:lstStyle/>
                    <a:p>
                      <a:pPr>
                        <a:lnSpc>
                          <a:spcPct val="107000"/>
                        </a:lnSpc>
                        <a:spcAft>
                          <a:spcPts val="0"/>
                        </a:spcAft>
                      </a:pPr>
                      <a:r>
                        <a:rPr lang="nb-NO" sz="1200">
                          <a:effectLst/>
                        </a:rPr>
                        <a:t>Jevnaker ungdomsskole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411866111"/>
                  </a:ext>
                </a:extLst>
              </a:tr>
              <a:tr h="289398">
                <a:tc>
                  <a:txBody>
                    <a:bodyPr/>
                    <a:lstStyle/>
                    <a:p>
                      <a:pPr>
                        <a:lnSpc>
                          <a:spcPct val="107000"/>
                        </a:lnSpc>
                        <a:spcAft>
                          <a:spcPts val="0"/>
                        </a:spcAft>
                      </a:pPr>
                      <a:r>
                        <a:rPr lang="nb-NO" sz="1200">
                          <a:effectLst/>
                        </a:rPr>
                        <a:t>Løten ungdomsskole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151040774"/>
                  </a:ext>
                </a:extLst>
              </a:tr>
              <a:tr h="216024">
                <a:tc>
                  <a:txBody>
                    <a:bodyPr/>
                    <a:lstStyle/>
                    <a:p>
                      <a:pPr>
                        <a:lnSpc>
                          <a:spcPct val="107000"/>
                        </a:lnSpc>
                        <a:spcAft>
                          <a:spcPts val="0"/>
                        </a:spcAft>
                      </a:pPr>
                      <a:r>
                        <a:rPr lang="nb-NO" sz="1200">
                          <a:effectLst/>
                        </a:rPr>
                        <a:t>Bøverbru 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2736948394"/>
                  </a:ext>
                </a:extLst>
              </a:tr>
              <a:tr h="301744">
                <a:tc>
                  <a:txBody>
                    <a:bodyPr/>
                    <a:lstStyle/>
                    <a:p>
                      <a:pPr>
                        <a:lnSpc>
                          <a:spcPct val="107000"/>
                        </a:lnSpc>
                        <a:spcAft>
                          <a:spcPts val="0"/>
                        </a:spcAft>
                      </a:pPr>
                      <a:r>
                        <a:rPr lang="nb-NO" sz="1200">
                          <a:effectLst/>
                        </a:rPr>
                        <a:t>Sørumsand 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3382144041"/>
                  </a:ext>
                </a:extLst>
              </a:tr>
              <a:tr h="278927">
                <a:tc>
                  <a:txBody>
                    <a:bodyPr/>
                    <a:lstStyle/>
                    <a:p>
                      <a:pPr>
                        <a:lnSpc>
                          <a:spcPct val="107000"/>
                        </a:lnSpc>
                        <a:spcAft>
                          <a:spcPts val="0"/>
                        </a:spcAft>
                      </a:pPr>
                      <a:r>
                        <a:rPr lang="nb-NO" sz="1200">
                          <a:effectLst/>
                        </a:rPr>
                        <a:t>Lesja skule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3657032664"/>
                  </a:ext>
                </a:extLst>
              </a:tr>
              <a:tr h="265648">
                <a:tc>
                  <a:txBody>
                    <a:bodyPr/>
                    <a:lstStyle/>
                    <a:p>
                      <a:pPr>
                        <a:lnSpc>
                          <a:spcPct val="107000"/>
                        </a:lnSpc>
                        <a:spcAft>
                          <a:spcPts val="0"/>
                        </a:spcAft>
                      </a:pPr>
                      <a:r>
                        <a:rPr lang="nb-NO" sz="1200">
                          <a:effectLst/>
                        </a:rPr>
                        <a:t>Thune 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1506301780"/>
                  </a:ext>
                </a:extLst>
              </a:tr>
              <a:tr h="430682">
                <a:tc>
                  <a:txBody>
                    <a:bodyPr/>
                    <a:lstStyle/>
                    <a:p>
                      <a:pPr>
                        <a:lnSpc>
                          <a:spcPct val="107000"/>
                        </a:lnSpc>
                        <a:spcAft>
                          <a:spcPts val="0"/>
                        </a:spcAft>
                      </a:pPr>
                      <a:r>
                        <a:rPr lang="nb-NO" sz="1200">
                          <a:effectLst/>
                        </a:rPr>
                        <a:t>Ajer ungdomsskole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a:p>
                  </a:txBody>
                  <a:tcPr marL="68580" marR="68580" marT="0" marB="0"/>
                </a:tc>
                <a:extLst>
                  <a:ext uri="{0D108BD9-81ED-4DB2-BD59-A6C34878D82A}">
                    <a16:rowId xmlns:a16="http://schemas.microsoft.com/office/drawing/2014/main" val="1717637997"/>
                  </a:ext>
                </a:extLst>
              </a:tr>
              <a:tr h="430682">
                <a:tc>
                  <a:txBody>
                    <a:bodyPr/>
                    <a:lstStyle/>
                    <a:p>
                      <a:pPr>
                        <a:lnSpc>
                          <a:spcPct val="107000"/>
                        </a:lnSpc>
                        <a:spcAft>
                          <a:spcPts val="0"/>
                        </a:spcAft>
                      </a:pPr>
                      <a:r>
                        <a:rPr lang="nb-NO" sz="1200" dirty="0">
                          <a:effectLst/>
                        </a:rPr>
                        <a:t>Otta ungdomsskole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nb-NO" dirty="0"/>
                    </a:p>
                  </a:txBody>
                  <a:tcPr marL="68580" marR="68580" marT="0" marB="0"/>
                </a:tc>
                <a:extLst>
                  <a:ext uri="{0D108BD9-81ED-4DB2-BD59-A6C34878D82A}">
                    <a16:rowId xmlns:a16="http://schemas.microsoft.com/office/drawing/2014/main" val="102744940"/>
                  </a:ext>
                </a:extLst>
              </a:tr>
            </a:tbl>
          </a:graphicData>
        </a:graphic>
      </p:graphicFrame>
      <p:sp>
        <p:nvSpPr>
          <p:cNvPr id="24" name="TekstSylinder 23"/>
          <p:cNvSpPr txBox="1"/>
          <p:nvPr/>
        </p:nvSpPr>
        <p:spPr>
          <a:xfrm>
            <a:off x="4149900" y="3975685"/>
            <a:ext cx="1322306"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Wang toppidrett</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6" name="TekstSylinder 25"/>
          <p:cNvSpPr txBox="1"/>
          <p:nvPr/>
        </p:nvSpPr>
        <p:spPr>
          <a:xfrm>
            <a:off x="4631014" y="5002757"/>
            <a:ext cx="1040575" cy="430887"/>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Steinerskolen, Eidsvoll</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7" name="Rektangel 26"/>
          <p:cNvSpPr/>
          <p:nvPr/>
        </p:nvSpPr>
        <p:spPr>
          <a:xfrm>
            <a:off x="4267434" y="5715801"/>
            <a:ext cx="456532" cy="343255"/>
          </a:xfrm>
          <a:prstGeom prst="rect">
            <a:avLst/>
          </a:prstGeom>
          <a:blipFill>
            <a:blip r:embed="rId7">
              <a:extLst>
                <a:ext uri="{BEBA8EAE-BF5A-486C-A8C5-ECC9F3942E4B}">
                  <a14:imgProps xmlns:a14="http://schemas.microsoft.com/office/drawing/2010/main">
                    <a14:imgLayer r:embed="rId8">
                      <a14:imgEffect>
                        <a14:colorTemperature colorTemp="5900"/>
                      </a14:imgEffect>
                    </a14:imgLayer>
                  </a14:imgProps>
                </a:ext>
              </a:extLst>
            </a:blip>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c</a:t>
            </a:r>
            <a:endParaRPr lang="nb-NO" dirty="0"/>
          </a:p>
        </p:txBody>
      </p:sp>
      <p:sp>
        <p:nvSpPr>
          <p:cNvPr id="28" name="Rektangel 27"/>
          <p:cNvSpPr/>
          <p:nvPr/>
        </p:nvSpPr>
        <p:spPr>
          <a:xfrm>
            <a:off x="4811053" y="5483625"/>
            <a:ext cx="301868" cy="334887"/>
          </a:xfrm>
          <a:prstGeom prst="rect">
            <a:avLst/>
          </a:prstGeom>
          <a:blipFill>
            <a:blip r:embed="rId7">
              <a:extLst>
                <a:ext uri="{BEBA8EAE-BF5A-486C-A8C5-ECC9F3942E4B}">
                  <a14:imgProps xmlns:a14="http://schemas.microsoft.com/office/drawing/2010/main">
                    <a14:imgLayer r:embed="rId8">
                      <a14:imgEffect>
                        <a14:colorTemperature colorTemp="5900"/>
                      </a14:imgEffect>
                    </a14:imgLayer>
                  </a14:imgProps>
                </a:ext>
              </a:extLst>
            </a:blip>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p:cNvSpPr/>
          <p:nvPr/>
        </p:nvSpPr>
        <p:spPr>
          <a:xfrm>
            <a:off x="3073723" y="6089169"/>
            <a:ext cx="1456059" cy="759966"/>
          </a:xfrm>
          <a:prstGeom prst="rect">
            <a:avLst/>
          </a:prstGeom>
          <a:blipFill>
            <a:blip r:embed="rId7">
              <a:extLst>
                <a:ext uri="{BEBA8EAE-BF5A-486C-A8C5-ECC9F3942E4B}">
                  <a14:imgProps xmlns:a14="http://schemas.microsoft.com/office/drawing/2010/main">
                    <a14:imgLayer r:embed="rId8">
                      <a14:imgEffect>
                        <a14:colorTemperature colorTemp="5900"/>
                      </a14:imgEffect>
                    </a14:imgLayer>
                  </a14:imgProps>
                </a:ext>
              </a:extLst>
            </a:blip>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29"/>
          <p:cNvSpPr/>
          <p:nvPr/>
        </p:nvSpPr>
        <p:spPr>
          <a:xfrm>
            <a:off x="4316402" y="6297526"/>
            <a:ext cx="429506" cy="343255"/>
          </a:xfrm>
          <a:prstGeom prst="rect">
            <a:avLst/>
          </a:prstGeom>
          <a:blipFill>
            <a:blip r:embed="rId7">
              <a:extLst>
                <a:ext uri="{BEBA8EAE-BF5A-486C-A8C5-ECC9F3942E4B}">
                  <a14:imgProps xmlns:a14="http://schemas.microsoft.com/office/drawing/2010/main">
                    <a14:imgLayer r:embed="rId8">
                      <a14:imgEffect>
                        <a14:colorTemperature colorTemp="5900"/>
                      </a14:imgEffect>
                    </a14:imgLayer>
                  </a14:imgProps>
                </a:ext>
              </a:extLst>
            </a:blip>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4032655" y="6057709"/>
            <a:ext cx="497127" cy="343255"/>
          </a:xfrm>
          <a:prstGeom prst="rect">
            <a:avLst/>
          </a:prstGeom>
          <a:blipFill>
            <a:blip r:embed="rId7">
              <a:extLst>
                <a:ext uri="{BEBA8EAE-BF5A-486C-A8C5-ECC9F3942E4B}">
                  <a14:imgProps xmlns:a14="http://schemas.microsoft.com/office/drawing/2010/main">
                    <a14:imgLayer r:embed="rId8">
                      <a14:imgEffect>
                        <a14:colorTemperature colorTemp="5900"/>
                      </a14:imgEffect>
                    </a14:imgLayer>
                  </a14:imgProps>
                </a:ext>
              </a:extLst>
            </a:blip>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4845284" y="6318219"/>
            <a:ext cx="1190755" cy="261610"/>
          </a:xfrm>
          <a:prstGeom prst="rect">
            <a:avLst/>
          </a:prstGeom>
          <a:noFill/>
        </p:spPr>
        <p:txBody>
          <a:bodyPr wrap="square" rtlCol="0">
            <a:spAutoFit/>
          </a:bodyPr>
          <a:lstStyle/>
          <a:p>
            <a:r>
              <a:rPr lang="nb-NO" sz="1100" b="1" dirty="0">
                <a:latin typeface="Calibri" panose="020F0502020204030204" pitchFamily="34" charset="0"/>
                <a:cs typeface="Calibri" panose="020F0502020204030204" pitchFamily="34" charset="0"/>
              </a:rPr>
              <a:t>Sørumsand 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5" name="TekstSylinder 24"/>
          <p:cNvSpPr txBox="1"/>
          <p:nvPr/>
        </p:nvSpPr>
        <p:spPr>
          <a:xfrm>
            <a:off x="4861510" y="5737687"/>
            <a:ext cx="1190755" cy="261610"/>
          </a:xfrm>
          <a:prstGeom prst="rect">
            <a:avLst/>
          </a:prstGeom>
          <a:noFill/>
        </p:spPr>
        <p:txBody>
          <a:bodyPr wrap="square" rtlCol="0">
            <a:spAutoFit/>
          </a:bodyPr>
          <a:lstStyle/>
          <a:p>
            <a:r>
              <a:rPr lang="nb-NO" sz="1100" b="1" dirty="0" err="1">
                <a:latin typeface="Calibri" panose="020F0502020204030204" pitchFamily="34" charset="0"/>
                <a:cs typeface="Calibri" panose="020F0502020204030204" pitchFamily="34" charset="0"/>
              </a:rPr>
              <a:t>Haugtun</a:t>
            </a:r>
            <a:r>
              <a:rPr lang="nb-NO" sz="1100" b="1" dirty="0">
                <a:latin typeface="Calibri" panose="020F0502020204030204" pitchFamily="34" charset="0"/>
                <a:cs typeface="Calibri" panose="020F0502020204030204" pitchFamily="34" charset="0"/>
              </a:rPr>
              <a:t> skole</a:t>
            </a:r>
            <a:endParaRPr lang="nb-NO" sz="11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045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Som en «oppvarming» … gruppe</a:t>
            </a:r>
          </a:p>
        </p:txBody>
      </p:sp>
      <p:sp>
        <p:nvSpPr>
          <p:cNvPr id="3" name="Plassholder for innhold 2"/>
          <p:cNvSpPr>
            <a:spLocks noGrp="1"/>
          </p:cNvSpPr>
          <p:nvPr>
            <p:ph idx="1"/>
          </p:nvPr>
        </p:nvSpPr>
        <p:spPr/>
        <p:txBody>
          <a:bodyPr/>
          <a:lstStyle/>
          <a:p>
            <a:r>
              <a:rPr lang="nb-NO" dirty="0">
                <a:solidFill>
                  <a:schemeClr val="tx1"/>
                </a:solidFill>
              </a:rPr>
              <a:t>Fortell hverandre om hvordan dere har opplevd situasjonen med hjemmekontor i det siste </a:t>
            </a:r>
          </a:p>
          <a:p>
            <a:pPr marL="0" indent="0">
              <a:buNone/>
            </a:pPr>
            <a:r>
              <a:rPr lang="nb-NO" dirty="0">
                <a:solidFill>
                  <a:schemeClr val="tx1"/>
                </a:solidFill>
              </a:rPr>
              <a:t>	–3 minutter</a:t>
            </a:r>
          </a:p>
        </p:txBody>
      </p:sp>
    </p:spTree>
    <p:extLst>
      <p:ext uri="{BB962C8B-B14F-4D97-AF65-F5344CB8AC3E}">
        <p14:creationId xmlns:p14="http://schemas.microsoft.com/office/powerpoint/2010/main" val="55530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Før vi starter …</a:t>
            </a:r>
          </a:p>
        </p:txBody>
      </p:sp>
      <p:sp>
        <p:nvSpPr>
          <p:cNvPr id="3" name="Plassholder for innhold 2"/>
          <p:cNvSpPr>
            <a:spLocks noGrp="1"/>
          </p:cNvSpPr>
          <p:nvPr>
            <p:ph idx="1"/>
          </p:nvPr>
        </p:nvSpPr>
        <p:spPr/>
        <p:txBody>
          <a:bodyPr>
            <a:normAutofit/>
          </a:bodyPr>
          <a:lstStyle/>
          <a:p>
            <a:r>
              <a:rPr lang="nb-NO" sz="2400" dirty="0">
                <a:solidFill>
                  <a:schemeClr val="tx1"/>
                </a:solidFill>
              </a:rPr>
              <a:t>Dette blir en annerledes samling enn vi hadde tenkt, men det er viktig å holde tak i og videreutvikle det gode arbeidet som dere er i gang med når det gjelder undervisning for bærekraftig utvikling ved egen skole. </a:t>
            </a:r>
          </a:p>
          <a:p>
            <a:endParaRPr lang="nb-NO" sz="2400" dirty="0">
              <a:solidFill>
                <a:schemeClr val="tx1"/>
              </a:solidFill>
            </a:endParaRPr>
          </a:p>
          <a:p>
            <a:r>
              <a:rPr lang="nb-NO" sz="2400" dirty="0">
                <a:solidFill>
                  <a:schemeClr val="tx1"/>
                </a:solidFill>
              </a:rPr>
              <a:t>I dag legger vi opp til en blanding av </a:t>
            </a:r>
            <a:r>
              <a:rPr lang="nb-NO" sz="2400" dirty="0" smtClean="0">
                <a:solidFill>
                  <a:schemeClr val="tx1"/>
                </a:solidFill>
              </a:rPr>
              <a:t>presentasjoner dere ser på forhånd</a:t>
            </a:r>
            <a:r>
              <a:rPr lang="nb-NO" sz="2400" dirty="0" smtClean="0">
                <a:solidFill>
                  <a:schemeClr val="tx1"/>
                </a:solidFill>
              </a:rPr>
              <a:t> </a:t>
            </a:r>
            <a:r>
              <a:rPr lang="nb-NO" sz="2400" dirty="0">
                <a:solidFill>
                  <a:schemeClr val="tx1"/>
                </a:solidFill>
              </a:rPr>
              <a:t>og digitalt samarbeid mellom dere. </a:t>
            </a:r>
            <a:endParaRPr lang="nb-NO" sz="2400" dirty="0" smtClean="0">
              <a:solidFill>
                <a:schemeClr val="tx1"/>
              </a:solidFill>
            </a:endParaRPr>
          </a:p>
          <a:p>
            <a:endParaRPr lang="nb-NO" sz="2400" dirty="0">
              <a:solidFill>
                <a:schemeClr val="tx1"/>
              </a:solidFill>
            </a:endParaRPr>
          </a:p>
          <a:p>
            <a:r>
              <a:rPr lang="nb-NO" sz="2400" dirty="0">
                <a:solidFill>
                  <a:schemeClr val="tx1"/>
                </a:solidFill>
              </a:rPr>
              <a:t>Alle skolene m/lærere vil bli kontaktet i etterkant av deres regionkontakt for å avtale et digitalt møte (mer om dette senere). </a:t>
            </a:r>
          </a:p>
          <a:p>
            <a:pPr marL="0" indent="0">
              <a:buNone/>
            </a:pPr>
            <a:endParaRPr lang="nb-NO" sz="2400" dirty="0"/>
          </a:p>
          <a:p>
            <a:endParaRPr lang="nb-NO" sz="2400" dirty="0"/>
          </a:p>
          <a:p>
            <a:endParaRPr lang="nb-NO" dirty="0"/>
          </a:p>
        </p:txBody>
      </p:sp>
    </p:spTree>
    <p:extLst>
      <p:ext uri="{BB962C8B-B14F-4D97-AF65-F5344CB8AC3E}">
        <p14:creationId xmlns:p14="http://schemas.microsoft.com/office/powerpoint/2010/main" val="4027620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Mål for økta</a:t>
            </a:r>
          </a:p>
        </p:txBody>
      </p:sp>
      <p:sp>
        <p:nvSpPr>
          <p:cNvPr id="3" name="Plassholder for innhold 2"/>
          <p:cNvSpPr>
            <a:spLocks noGrp="1"/>
          </p:cNvSpPr>
          <p:nvPr>
            <p:ph idx="1"/>
          </p:nvPr>
        </p:nvSpPr>
        <p:spPr/>
        <p:txBody>
          <a:bodyPr>
            <a:normAutofit/>
          </a:bodyPr>
          <a:lstStyle/>
          <a:p>
            <a:r>
              <a:rPr lang="nb-NO" dirty="0">
                <a:solidFill>
                  <a:schemeClr val="tx1"/>
                </a:solidFill>
              </a:rPr>
              <a:t>Å bidra i prosessen med å analysere fag og kompetansemål for å se etter potensialet i undervisning for bærekraftig utvikling.</a:t>
            </a:r>
          </a:p>
          <a:p>
            <a:pPr marL="0" indent="0">
              <a:buNone/>
            </a:pPr>
            <a:endParaRPr lang="nb-NO" dirty="0">
              <a:solidFill>
                <a:schemeClr val="tx1"/>
              </a:solidFill>
            </a:endParaRPr>
          </a:p>
          <a:p>
            <a:r>
              <a:rPr lang="nb-NO" dirty="0">
                <a:solidFill>
                  <a:schemeClr val="tx1"/>
                </a:solidFill>
              </a:rPr>
              <a:t>Spisse eget skoleprosjekt når det gjelder elevutbytte og hvordan dette kan vurderes i et tverrfaglig prosjekt om bærekraftig utvikling.</a:t>
            </a:r>
            <a:endParaRPr lang="nb-NO" dirty="0"/>
          </a:p>
        </p:txBody>
      </p:sp>
    </p:spTree>
    <p:extLst>
      <p:ext uri="{BB962C8B-B14F-4D97-AF65-F5344CB8AC3E}">
        <p14:creationId xmlns:p14="http://schemas.microsoft.com/office/powerpoint/2010/main" val="74087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344" y="0"/>
            <a:ext cx="10972800" cy="1143000"/>
          </a:xfrm>
        </p:spPr>
        <p:txBody>
          <a:bodyPr/>
          <a:lstStyle/>
          <a:p>
            <a:r>
              <a:rPr lang="nb-NO" dirty="0" smtClean="0"/>
              <a:t>Program for dagen (alt skjer i Zoom)</a:t>
            </a:r>
            <a:endParaRPr lang="nb-NO" dirty="0"/>
          </a:p>
        </p:txBody>
      </p:sp>
      <p:sp>
        <p:nvSpPr>
          <p:cNvPr id="3" name="Plassholder for innhold 2"/>
          <p:cNvSpPr>
            <a:spLocks noGrp="1"/>
          </p:cNvSpPr>
          <p:nvPr>
            <p:ph idx="1"/>
          </p:nvPr>
        </p:nvSpPr>
        <p:spPr>
          <a:xfrm>
            <a:off x="609600" y="1143001"/>
            <a:ext cx="10972800" cy="5598368"/>
          </a:xfrm>
        </p:spPr>
        <p:txBody>
          <a:bodyPr>
            <a:normAutofit fontScale="70000" lnSpcReduction="20000"/>
          </a:bodyPr>
          <a:lstStyle/>
          <a:p>
            <a:pPr marL="0" indent="0">
              <a:spcAft>
                <a:spcPts val="0"/>
              </a:spcAft>
              <a:buNone/>
            </a:pPr>
            <a:r>
              <a:rPr lang="nb-NO" dirty="0" smtClean="0">
                <a:latin typeface="Calibri" panose="020F0502020204030204" pitchFamily="34" charset="0"/>
                <a:ea typeface="Calibri" panose="020F0502020204030204" pitchFamily="34" charset="0"/>
              </a:rPr>
              <a:t>0900-0930     </a:t>
            </a:r>
            <a:r>
              <a:rPr lang="nb-NO" b="1" dirty="0" smtClean="0">
                <a:latin typeface="Calibri" panose="020F0502020204030204" pitchFamily="34" charset="0"/>
                <a:ea typeface="Calibri" panose="020F0502020204030204" pitchFamily="34" charset="0"/>
              </a:rPr>
              <a:t>Plenumsøkt 1: </a:t>
            </a:r>
            <a:r>
              <a:rPr lang="nb-NO" dirty="0" smtClean="0">
                <a:latin typeface="Calibri" panose="020F0502020204030204" pitchFamily="34" charset="0"/>
                <a:ea typeface="Calibri" panose="020F0502020204030204" pitchFamily="34" charset="0"/>
              </a:rPr>
              <a:t>Oppstart </a:t>
            </a:r>
            <a:r>
              <a:rPr lang="nb-NO" dirty="0">
                <a:latin typeface="Calibri" panose="020F0502020204030204" pitchFamily="34" charset="0"/>
                <a:ea typeface="Calibri" panose="020F0502020204030204" pitchFamily="34" charset="0"/>
              </a:rPr>
              <a:t>og informasjon om dagen. Deling av erfaringer</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0930-1030     </a:t>
            </a:r>
            <a:r>
              <a:rPr lang="nb-NO" b="1" dirty="0" smtClean="0">
                <a:latin typeface="Calibri" panose="020F0502020204030204" pitchFamily="34" charset="0"/>
                <a:ea typeface="Calibri" panose="020F0502020204030204" pitchFamily="34" charset="0"/>
              </a:rPr>
              <a:t>Selvstendig økt 1</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gjennom Power Point-presentasjon 1 </a:t>
            </a:r>
          </a:p>
          <a:p>
            <a:pPr marL="0" indent="0">
              <a:spcAft>
                <a:spcPts val="0"/>
              </a:spcAft>
              <a:buNone/>
            </a:pPr>
            <a:r>
              <a:rPr lang="nb-NO" sz="3200" dirty="0" smtClean="0">
                <a:solidFill>
                  <a:schemeClr val="tx2">
                    <a:lumMod val="60000"/>
                    <a:lumOff val="40000"/>
                  </a:schemeClr>
                </a:solidFill>
                <a:latin typeface="Calibri" panose="020F0502020204030204" pitchFamily="34" charset="0"/>
                <a:ea typeface="Calibri" panose="020F0502020204030204" pitchFamily="34" charset="0"/>
              </a:rPr>
              <a:t>                        (</a:t>
            </a:r>
            <a:r>
              <a:rPr lang="nb-NO" sz="3200" dirty="0">
                <a:solidFill>
                  <a:schemeClr val="tx2">
                    <a:lumMod val="60000"/>
                    <a:lumOff val="40000"/>
                  </a:schemeClr>
                </a:solidFill>
                <a:latin typeface="Calibri" panose="020F0502020204030204" pitchFamily="34" charset="0"/>
                <a:ea typeface="Calibri" panose="020F0502020204030204" pitchFamily="34" charset="0"/>
              </a:rPr>
              <a:t>PP1: Læreplananalyse bærekraftig utvikling) med lyd</a:t>
            </a:r>
            <a:r>
              <a:rPr lang="nb-NO" dirty="0" smtClean="0">
                <a:latin typeface="Calibri" panose="020F0502020204030204" pitchFamily="34" charset="0"/>
                <a:ea typeface="Calibri" panose="020F0502020204030204" pitchFamily="34" charset="0"/>
              </a:rPr>
              <a:t>..</a:t>
            </a:r>
            <a:endParaRPr lang="nb-NO" sz="1600" dirty="0">
              <a:latin typeface="Calibri" panose="020F0502020204030204" pitchFamily="34" charset="0"/>
              <a:ea typeface="Calibri" panose="020F0502020204030204" pitchFamily="34" charset="0"/>
            </a:endParaRPr>
          </a:p>
          <a:p>
            <a:pPr>
              <a:spcAft>
                <a:spcPts val="0"/>
              </a:spcAft>
            </a:pP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1030-1130     </a:t>
            </a:r>
            <a:r>
              <a:rPr lang="nb-NO" b="1" dirty="0" smtClean="0">
                <a:latin typeface="Calibri" panose="020F0502020204030204" pitchFamily="34" charset="0"/>
                <a:ea typeface="Calibri" panose="020F0502020204030204" pitchFamily="34" charset="0"/>
              </a:rPr>
              <a:t>Plenumsøkt </a:t>
            </a:r>
            <a:r>
              <a:rPr lang="nb-NO" b="1" dirty="0">
                <a:latin typeface="Calibri" panose="020F0502020204030204" pitchFamily="34" charset="0"/>
                <a:ea typeface="Calibri" panose="020F0502020204030204" pitchFamily="34" charset="0"/>
              </a:rPr>
              <a:t>2</a:t>
            </a:r>
            <a:r>
              <a:rPr lang="nb-NO" dirty="0">
                <a:latin typeface="Calibri" panose="020F0502020204030204" pitchFamily="34" charset="0"/>
                <a:ea typeface="Calibri" panose="020F0502020204030204" pitchFamily="34" charset="0"/>
              </a:rPr>
              <a:t>: Oppsummering av PP1. </a:t>
            </a:r>
            <a:endParaRPr lang="nb-NO" dirty="0" smtClean="0">
              <a:latin typeface="Calibri" panose="020F0502020204030204" pitchFamily="34" charset="0"/>
              <a:ea typeface="Calibri" panose="020F0502020204030204" pitchFamily="34" charset="0"/>
            </a:endParaRPr>
          </a:p>
          <a:p>
            <a:pPr marL="556260" indent="0">
              <a:spcAft>
                <a:spcPts val="0"/>
              </a:spcAft>
              <a:buNone/>
            </a:pPr>
            <a:r>
              <a:rPr lang="nb-NO" sz="2800" dirty="0">
                <a:latin typeface="Calibri" panose="020F0502020204030204" pitchFamily="34" charset="0"/>
                <a:ea typeface="Calibri" panose="020F0502020204030204" pitchFamily="34" charset="0"/>
              </a:rPr>
              <a:t> </a:t>
            </a:r>
            <a:r>
              <a:rPr lang="nb-NO" sz="2800" dirty="0" smtClean="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Gruppearbeid </a:t>
            </a:r>
            <a:r>
              <a:rPr lang="nb-NO" dirty="0">
                <a:latin typeface="Calibri" panose="020F0502020204030204" pitchFamily="34" charset="0"/>
                <a:ea typeface="Calibri" panose="020F0502020204030204" pitchFamily="34" charset="0"/>
              </a:rPr>
              <a:t>(Læreplanplananalyse bærekraftig utvikling i fag)</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1130-1300     </a:t>
            </a:r>
            <a:r>
              <a:rPr lang="nb-NO" b="1" dirty="0" smtClean="0">
                <a:latin typeface="Calibri" panose="020F0502020204030204" pitchFamily="34" charset="0"/>
                <a:ea typeface="Calibri" panose="020F0502020204030204" pitchFamily="34" charset="0"/>
              </a:rPr>
              <a:t>Selvstendig økt 1</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Power Point-presentasjon 2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smtClean="0">
                <a:solidFill>
                  <a:schemeClr val="tx2">
                    <a:lumMod val="60000"/>
                    <a:lumOff val="40000"/>
                  </a:schemeClr>
                </a:solidFill>
                <a:latin typeface="Calibri" panose="020F0502020204030204" pitchFamily="34" charset="0"/>
                <a:ea typeface="Calibri" panose="020F0502020204030204" pitchFamily="34" charset="0"/>
              </a:rPr>
              <a:t>(</a:t>
            </a:r>
            <a:r>
              <a:rPr lang="nb-NO" dirty="0">
                <a:solidFill>
                  <a:schemeClr val="tx2">
                    <a:lumMod val="60000"/>
                    <a:lumOff val="40000"/>
                  </a:schemeClr>
                </a:solidFill>
                <a:latin typeface="Calibri" panose="020F0502020204030204" pitchFamily="34" charset="0"/>
                <a:ea typeface="Calibri" panose="020F0502020204030204" pitchFamily="34" charset="0"/>
              </a:rPr>
              <a:t>PP2: Tverrfaglig undervisning med utgangspunkt i ny læreplan) med lyd</a:t>
            </a:r>
            <a:r>
              <a:rPr lang="nb-NO" dirty="0">
                <a:latin typeface="Calibri" panose="020F0502020204030204" pitchFamily="34" charset="0"/>
                <a:ea typeface="Calibri" panose="020F0502020204030204" pitchFamily="34" charset="0"/>
              </a:rPr>
              <a:t>.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Tid </a:t>
            </a:r>
            <a:r>
              <a:rPr lang="nb-NO" dirty="0">
                <a:latin typeface="Calibri" panose="020F0502020204030204" pitchFamily="34" charset="0"/>
                <a:ea typeface="Calibri" panose="020F0502020204030204" pitchFamily="34" charset="0"/>
              </a:rPr>
              <a:t>for </a:t>
            </a:r>
            <a:r>
              <a:rPr lang="nb-NO" dirty="0" smtClean="0">
                <a:latin typeface="Calibri" panose="020F0502020204030204" pitchFamily="34" charset="0"/>
                <a:ea typeface="Calibri" panose="020F0502020204030204" pitchFamily="34" charset="0"/>
              </a:rPr>
              <a:t>lunsj </a:t>
            </a:r>
            <a:r>
              <a:rPr lang="nb-NO" dirty="0" smtClean="0">
                <a:latin typeface="Wingdings" panose="05000000000000000000" pitchFamily="2" charset="2"/>
                <a:ea typeface="Calibri" panose="020F0502020204030204" pitchFamily="34" charset="0"/>
              </a:rPr>
              <a:t>J</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1300-1400     </a:t>
            </a:r>
            <a:r>
              <a:rPr lang="nb-NO" b="1" dirty="0" smtClean="0">
                <a:latin typeface="Calibri" panose="020F0502020204030204" pitchFamily="34" charset="0"/>
                <a:ea typeface="Calibri" panose="020F0502020204030204" pitchFamily="34" charset="0"/>
              </a:rPr>
              <a:t>Plenumsøkt 3</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Oppsummering av PP2. </a:t>
            </a:r>
            <a:endParaRPr lang="nb-NO" sz="2800" dirty="0">
              <a:latin typeface="Calibri" panose="020F0502020204030204" pitchFamily="34" charset="0"/>
              <a:ea typeface="Calibri" panose="020F0502020204030204" pitchFamily="34" charset="0"/>
            </a:endParaRPr>
          </a:p>
          <a:p>
            <a:pPr marL="556260" indent="0">
              <a:spcAft>
                <a:spcPts val="0"/>
              </a:spcAft>
              <a:buNone/>
            </a:pPr>
            <a:r>
              <a:rPr lang="nb-NO" dirty="0" smtClean="0">
                <a:latin typeface="Calibri" panose="020F0502020204030204" pitchFamily="34" charset="0"/>
                <a:ea typeface="Calibri" panose="020F0502020204030204" pitchFamily="34" charset="0"/>
              </a:rPr>
              <a:t>                Gruppearbeid </a:t>
            </a:r>
          </a:p>
          <a:p>
            <a:pPr marL="55626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Planlegge tverrfaglig undervisning med utgangspunkt i ny læreplan)</a:t>
            </a:r>
            <a:endParaRPr lang="nb-NO" sz="2800" dirty="0">
              <a:latin typeface="Calibri" panose="020F0502020204030204" pitchFamily="34" charset="0"/>
              <a:ea typeface="Calibri" panose="020F0502020204030204" pitchFamily="34" charset="0"/>
            </a:endParaRPr>
          </a:p>
          <a:p>
            <a:pPr marL="0" indent="0">
              <a:buNone/>
            </a:pPr>
            <a:endParaRPr lang="nb-NO" dirty="0"/>
          </a:p>
        </p:txBody>
      </p:sp>
      <p:sp>
        <p:nvSpPr>
          <p:cNvPr id="4" name="Ellipse 3"/>
          <p:cNvSpPr/>
          <p:nvPr/>
        </p:nvSpPr>
        <p:spPr>
          <a:xfrm>
            <a:off x="191344" y="1556792"/>
            <a:ext cx="10974355"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9663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1344" y="0"/>
            <a:ext cx="10972800" cy="1143000"/>
          </a:xfrm>
        </p:spPr>
        <p:txBody>
          <a:bodyPr/>
          <a:lstStyle/>
          <a:p>
            <a:r>
              <a:rPr lang="nb-NO" dirty="0" smtClean="0"/>
              <a:t>Program for dagen (alt skjer i Zoom)</a:t>
            </a:r>
            <a:endParaRPr lang="nb-NO" dirty="0"/>
          </a:p>
        </p:txBody>
      </p:sp>
      <p:sp>
        <p:nvSpPr>
          <p:cNvPr id="3" name="Plassholder for innhold 2"/>
          <p:cNvSpPr>
            <a:spLocks noGrp="1"/>
          </p:cNvSpPr>
          <p:nvPr>
            <p:ph idx="1"/>
          </p:nvPr>
        </p:nvSpPr>
        <p:spPr>
          <a:xfrm>
            <a:off x="609600" y="1143001"/>
            <a:ext cx="10972800" cy="5598368"/>
          </a:xfrm>
        </p:spPr>
        <p:txBody>
          <a:bodyPr>
            <a:normAutofit fontScale="70000" lnSpcReduction="20000"/>
          </a:bodyPr>
          <a:lstStyle/>
          <a:p>
            <a:pPr marL="0" indent="0">
              <a:spcAft>
                <a:spcPts val="0"/>
              </a:spcAft>
              <a:buNone/>
            </a:pPr>
            <a:r>
              <a:rPr lang="nb-NO" dirty="0" smtClean="0">
                <a:latin typeface="Calibri" panose="020F0502020204030204" pitchFamily="34" charset="0"/>
                <a:ea typeface="Calibri" panose="020F0502020204030204" pitchFamily="34" charset="0"/>
              </a:rPr>
              <a:t>0900-0930     </a:t>
            </a:r>
            <a:r>
              <a:rPr lang="nb-NO" b="1" dirty="0" smtClean="0">
                <a:latin typeface="Calibri" panose="020F0502020204030204" pitchFamily="34" charset="0"/>
                <a:ea typeface="Calibri" panose="020F0502020204030204" pitchFamily="34" charset="0"/>
              </a:rPr>
              <a:t>Plenumsøkt 1: </a:t>
            </a:r>
            <a:r>
              <a:rPr lang="nb-NO" dirty="0" smtClean="0">
                <a:latin typeface="Calibri" panose="020F0502020204030204" pitchFamily="34" charset="0"/>
                <a:ea typeface="Calibri" panose="020F0502020204030204" pitchFamily="34" charset="0"/>
              </a:rPr>
              <a:t>Oppstart </a:t>
            </a:r>
            <a:r>
              <a:rPr lang="nb-NO" dirty="0">
                <a:latin typeface="Calibri" panose="020F0502020204030204" pitchFamily="34" charset="0"/>
                <a:ea typeface="Calibri" panose="020F0502020204030204" pitchFamily="34" charset="0"/>
              </a:rPr>
              <a:t>og informasjon om dagen. Deling av erfaringer</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0930-1030     </a:t>
            </a:r>
            <a:r>
              <a:rPr lang="nb-NO" b="1" dirty="0" smtClean="0">
                <a:latin typeface="Calibri" panose="020F0502020204030204" pitchFamily="34" charset="0"/>
                <a:ea typeface="Calibri" panose="020F0502020204030204" pitchFamily="34" charset="0"/>
              </a:rPr>
              <a:t>Selvstendig økt 1</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gjennom Power Point-presentasjon 1 </a:t>
            </a:r>
          </a:p>
          <a:p>
            <a:pPr marL="0" indent="0">
              <a:spcAft>
                <a:spcPts val="0"/>
              </a:spcAft>
              <a:buNone/>
            </a:pPr>
            <a:r>
              <a:rPr lang="nb-NO" sz="3200" dirty="0" smtClean="0">
                <a:solidFill>
                  <a:schemeClr val="tx2">
                    <a:lumMod val="60000"/>
                    <a:lumOff val="40000"/>
                  </a:schemeClr>
                </a:solidFill>
                <a:latin typeface="Calibri" panose="020F0502020204030204" pitchFamily="34" charset="0"/>
                <a:ea typeface="Calibri" panose="020F0502020204030204" pitchFamily="34" charset="0"/>
              </a:rPr>
              <a:t>                        (</a:t>
            </a:r>
            <a:r>
              <a:rPr lang="nb-NO" sz="3200" dirty="0">
                <a:solidFill>
                  <a:schemeClr val="tx2">
                    <a:lumMod val="60000"/>
                    <a:lumOff val="40000"/>
                  </a:schemeClr>
                </a:solidFill>
                <a:latin typeface="Calibri" panose="020F0502020204030204" pitchFamily="34" charset="0"/>
                <a:ea typeface="Calibri" panose="020F0502020204030204" pitchFamily="34" charset="0"/>
              </a:rPr>
              <a:t>PP1: Læreplananalyse bærekraftig utvikling) med lyd</a:t>
            </a:r>
            <a:r>
              <a:rPr lang="nb-NO" dirty="0" smtClean="0">
                <a:latin typeface="Calibri" panose="020F0502020204030204" pitchFamily="34" charset="0"/>
                <a:ea typeface="Calibri" panose="020F0502020204030204" pitchFamily="34" charset="0"/>
              </a:rPr>
              <a:t>..</a:t>
            </a:r>
            <a:endParaRPr lang="nb-NO" sz="1600" dirty="0">
              <a:latin typeface="Calibri" panose="020F0502020204030204" pitchFamily="34" charset="0"/>
              <a:ea typeface="Calibri" panose="020F0502020204030204" pitchFamily="34" charset="0"/>
            </a:endParaRPr>
          </a:p>
          <a:p>
            <a:pPr>
              <a:spcAft>
                <a:spcPts val="0"/>
              </a:spcAft>
            </a:pP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1030-1130     </a:t>
            </a:r>
            <a:r>
              <a:rPr lang="nb-NO" b="1" dirty="0" smtClean="0">
                <a:latin typeface="Calibri" panose="020F0502020204030204" pitchFamily="34" charset="0"/>
                <a:ea typeface="Calibri" panose="020F0502020204030204" pitchFamily="34" charset="0"/>
              </a:rPr>
              <a:t>Plenumsøkt </a:t>
            </a:r>
            <a:r>
              <a:rPr lang="nb-NO" b="1" dirty="0">
                <a:latin typeface="Calibri" panose="020F0502020204030204" pitchFamily="34" charset="0"/>
                <a:ea typeface="Calibri" panose="020F0502020204030204" pitchFamily="34" charset="0"/>
              </a:rPr>
              <a:t>2</a:t>
            </a:r>
            <a:r>
              <a:rPr lang="nb-NO" dirty="0">
                <a:latin typeface="Calibri" panose="020F0502020204030204" pitchFamily="34" charset="0"/>
                <a:ea typeface="Calibri" panose="020F0502020204030204" pitchFamily="34" charset="0"/>
              </a:rPr>
              <a:t>: Oppsummering av PP1. </a:t>
            </a:r>
            <a:endParaRPr lang="nb-NO" dirty="0" smtClean="0">
              <a:latin typeface="Calibri" panose="020F0502020204030204" pitchFamily="34" charset="0"/>
              <a:ea typeface="Calibri" panose="020F0502020204030204" pitchFamily="34" charset="0"/>
            </a:endParaRPr>
          </a:p>
          <a:p>
            <a:pPr marL="556260" indent="0">
              <a:spcAft>
                <a:spcPts val="0"/>
              </a:spcAft>
              <a:buNone/>
            </a:pPr>
            <a:r>
              <a:rPr lang="nb-NO" sz="2800" dirty="0">
                <a:latin typeface="Calibri" panose="020F0502020204030204" pitchFamily="34" charset="0"/>
                <a:ea typeface="Calibri" panose="020F0502020204030204" pitchFamily="34" charset="0"/>
              </a:rPr>
              <a:t> </a:t>
            </a:r>
            <a:r>
              <a:rPr lang="nb-NO" sz="2800" dirty="0" smtClean="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Gruppearbeid </a:t>
            </a:r>
            <a:r>
              <a:rPr lang="nb-NO" dirty="0">
                <a:latin typeface="Calibri" panose="020F0502020204030204" pitchFamily="34" charset="0"/>
                <a:ea typeface="Calibri" panose="020F0502020204030204" pitchFamily="34" charset="0"/>
              </a:rPr>
              <a:t>(Læreplanplananalyse bærekraftig utvikling i fag)</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1130-1300     </a:t>
            </a:r>
            <a:r>
              <a:rPr lang="nb-NO" b="1" dirty="0" smtClean="0">
                <a:latin typeface="Calibri" panose="020F0502020204030204" pitchFamily="34" charset="0"/>
                <a:ea typeface="Calibri" panose="020F0502020204030204" pitchFamily="34" charset="0"/>
              </a:rPr>
              <a:t>Selvstendig økt 2</a:t>
            </a:r>
            <a:r>
              <a:rPr lang="nb-NO" dirty="0" smtClean="0">
                <a:latin typeface="Calibri" panose="020F0502020204030204" pitchFamily="34" charset="0"/>
                <a:ea typeface="Calibri" panose="020F0502020204030204" pitchFamily="34" charset="0"/>
              </a:rPr>
              <a:t>: Se/hør </a:t>
            </a:r>
            <a:r>
              <a:rPr lang="nb-NO" dirty="0">
                <a:latin typeface="Calibri" panose="020F0502020204030204" pitchFamily="34" charset="0"/>
                <a:ea typeface="Calibri" panose="020F0502020204030204" pitchFamily="34" charset="0"/>
              </a:rPr>
              <a:t>Power Point-presentasjon 2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smtClean="0">
                <a:solidFill>
                  <a:schemeClr val="tx2">
                    <a:lumMod val="60000"/>
                    <a:lumOff val="40000"/>
                  </a:schemeClr>
                </a:solidFill>
                <a:latin typeface="Calibri" panose="020F0502020204030204" pitchFamily="34" charset="0"/>
                <a:ea typeface="Calibri" panose="020F0502020204030204" pitchFamily="34" charset="0"/>
              </a:rPr>
              <a:t>(</a:t>
            </a:r>
            <a:r>
              <a:rPr lang="nb-NO" dirty="0">
                <a:solidFill>
                  <a:schemeClr val="tx2">
                    <a:lumMod val="60000"/>
                    <a:lumOff val="40000"/>
                  </a:schemeClr>
                </a:solidFill>
                <a:latin typeface="Calibri" panose="020F0502020204030204" pitchFamily="34" charset="0"/>
                <a:ea typeface="Calibri" panose="020F0502020204030204" pitchFamily="34" charset="0"/>
              </a:rPr>
              <a:t>PP2: Tverrfaglig undervisning med utgangspunkt i ny læreplan) med lyd</a:t>
            </a:r>
            <a:r>
              <a:rPr lang="nb-NO" dirty="0">
                <a:latin typeface="Calibri" panose="020F0502020204030204" pitchFamily="34" charset="0"/>
                <a:ea typeface="Calibri" panose="020F0502020204030204" pitchFamily="34" charset="0"/>
              </a:rPr>
              <a:t>. </a:t>
            </a:r>
            <a:endParaRPr lang="nb-NO" dirty="0" smtClean="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Tid </a:t>
            </a:r>
            <a:r>
              <a:rPr lang="nb-NO" dirty="0">
                <a:latin typeface="Calibri" panose="020F0502020204030204" pitchFamily="34" charset="0"/>
                <a:ea typeface="Calibri" panose="020F0502020204030204" pitchFamily="34" charset="0"/>
              </a:rPr>
              <a:t>for </a:t>
            </a:r>
            <a:r>
              <a:rPr lang="nb-NO" dirty="0" smtClean="0">
                <a:latin typeface="Calibri" panose="020F0502020204030204" pitchFamily="34" charset="0"/>
                <a:ea typeface="Calibri" panose="020F0502020204030204" pitchFamily="34" charset="0"/>
              </a:rPr>
              <a:t>lunsj </a:t>
            </a:r>
            <a:r>
              <a:rPr lang="nb-NO" dirty="0" smtClean="0">
                <a:latin typeface="Wingdings" panose="05000000000000000000" pitchFamily="2" charset="2"/>
                <a:ea typeface="Calibri" panose="020F0502020204030204" pitchFamily="34" charset="0"/>
              </a:rPr>
              <a:t>J</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a:latin typeface="Calibri" panose="020F0502020204030204" pitchFamily="34" charset="0"/>
                <a:ea typeface="Calibri" panose="020F0502020204030204" pitchFamily="34" charset="0"/>
              </a:rPr>
              <a:t> </a:t>
            </a:r>
            <a:endParaRPr lang="nb-NO" sz="2800" dirty="0">
              <a:latin typeface="Calibri" panose="020F0502020204030204" pitchFamily="34" charset="0"/>
              <a:ea typeface="Calibri" panose="020F0502020204030204" pitchFamily="34" charset="0"/>
            </a:endParaRPr>
          </a:p>
          <a:p>
            <a:pPr marL="0" indent="0">
              <a:spcAft>
                <a:spcPts val="0"/>
              </a:spcAft>
              <a:buNone/>
            </a:pPr>
            <a:r>
              <a:rPr lang="nb-NO" dirty="0" smtClean="0">
                <a:latin typeface="Calibri" panose="020F0502020204030204" pitchFamily="34" charset="0"/>
                <a:ea typeface="Calibri" panose="020F0502020204030204" pitchFamily="34" charset="0"/>
              </a:rPr>
              <a:t>1300-1400     </a:t>
            </a:r>
            <a:r>
              <a:rPr lang="nb-NO" b="1" dirty="0" smtClean="0">
                <a:latin typeface="Calibri" panose="020F0502020204030204" pitchFamily="34" charset="0"/>
                <a:ea typeface="Calibri" panose="020F0502020204030204" pitchFamily="34" charset="0"/>
              </a:rPr>
              <a:t>Plenumsøkt 3</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Oppsummering av PP2. </a:t>
            </a:r>
            <a:endParaRPr lang="nb-NO" sz="2800" dirty="0">
              <a:latin typeface="Calibri" panose="020F0502020204030204" pitchFamily="34" charset="0"/>
              <a:ea typeface="Calibri" panose="020F0502020204030204" pitchFamily="34" charset="0"/>
            </a:endParaRPr>
          </a:p>
          <a:p>
            <a:pPr marL="556260" indent="0">
              <a:spcAft>
                <a:spcPts val="0"/>
              </a:spcAft>
              <a:buNone/>
            </a:pPr>
            <a:r>
              <a:rPr lang="nb-NO" dirty="0" smtClean="0">
                <a:latin typeface="Calibri" panose="020F0502020204030204" pitchFamily="34" charset="0"/>
                <a:ea typeface="Calibri" panose="020F0502020204030204" pitchFamily="34" charset="0"/>
              </a:rPr>
              <a:t>                Gruppearbeid </a:t>
            </a:r>
          </a:p>
          <a:p>
            <a:pPr marL="556260" indent="0">
              <a:spcAft>
                <a:spcPts val="0"/>
              </a:spcAft>
              <a:buNone/>
            </a:pPr>
            <a:r>
              <a:rPr lang="nb-NO" dirty="0">
                <a:latin typeface="Calibri" panose="020F0502020204030204" pitchFamily="34" charset="0"/>
                <a:ea typeface="Calibri" panose="020F0502020204030204" pitchFamily="34" charset="0"/>
              </a:rPr>
              <a:t> </a:t>
            </a:r>
            <a:r>
              <a:rPr lang="nb-NO" dirty="0" smtClean="0">
                <a:latin typeface="Calibri" panose="020F0502020204030204" pitchFamily="34" charset="0"/>
                <a:ea typeface="Calibri" panose="020F0502020204030204" pitchFamily="34" charset="0"/>
              </a:rPr>
              <a:t>               (</a:t>
            </a:r>
            <a:r>
              <a:rPr lang="nb-NO" dirty="0">
                <a:latin typeface="Calibri" panose="020F0502020204030204" pitchFamily="34" charset="0"/>
                <a:ea typeface="Calibri" panose="020F0502020204030204" pitchFamily="34" charset="0"/>
              </a:rPr>
              <a:t>Planlegge tverrfaglig undervisning med utgangspunkt i ny læreplan)</a:t>
            </a:r>
            <a:endParaRPr lang="nb-NO" sz="2800" dirty="0">
              <a:latin typeface="Calibri" panose="020F0502020204030204" pitchFamily="34" charset="0"/>
              <a:ea typeface="Calibri" panose="020F0502020204030204" pitchFamily="34" charset="0"/>
            </a:endParaRPr>
          </a:p>
          <a:p>
            <a:pPr marL="0" indent="0">
              <a:buNone/>
            </a:pPr>
            <a:endParaRPr lang="nb-NO" dirty="0"/>
          </a:p>
        </p:txBody>
      </p:sp>
      <p:sp>
        <p:nvSpPr>
          <p:cNvPr id="4" name="Ellipse 3"/>
          <p:cNvSpPr/>
          <p:nvPr/>
        </p:nvSpPr>
        <p:spPr>
          <a:xfrm>
            <a:off x="-26640" y="2492896"/>
            <a:ext cx="10974355"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7799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Analyse av bærekraftig utvikling  i ulike fag og kompetansemål</a:t>
            </a:r>
          </a:p>
        </p:txBody>
      </p:sp>
      <p:sp>
        <p:nvSpPr>
          <p:cNvPr id="3" name="Plassholder for innhold 2"/>
          <p:cNvSpPr>
            <a:spLocks noGrp="1"/>
          </p:cNvSpPr>
          <p:nvPr>
            <p:ph idx="1"/>
          </p:nvPr>
        </p:nvSpPr>
        <p:spPr/>
        <p:txBody>
          <a:bodyPr>
            <a:normAutofit lnSpcReduction="10000"/>
          </a:bodyPr>
          <a:lstStyle/>
          <a:p>
            <a:r>
              <a:rPr lang="nb-NO" dirty="0">
                <a:solidFill>
                  <a:schemeClr val="tx1"/>
                </a:solidFill>
              </a:rPr>
              <a:t>Nå skal vi jobbe litt generelt med læreplanene som inneholder bærekraftig utvikling, som dere fikk tilsendt sammen med denne presentasjonen. </a:t>
            </a:r>
          </a:p>
          <a:p>
            <a:endParaRPr lang="nb-NO" dirty="0">
              <a:solidFill>
                <a:schemeClr val="tx1"/>
              </a:solidFill>
            </a:endParaRPr>
          </a:p>
          <a:p>
            <a:r>
              <a:rPr lang="nb-NO" dirty="0">
                <a:solidFill>
                  <a:schemeClr val="tx1"/>
                </a:solidFill>
              </a:rPr>
              <a:t>Vi bruker eksemplet fra naturfag etter 7. trinn som en øvelse (som dere har fått som vedlegg).</a:t>
            </a:r>
          </a:p>
          <a:p>
            <a:endParaRPr lang="nb-NO" dirty="0">
              <a:solidFill>
                <a:schemeClr val="tx1"/>
              </a:solidFill>
            </a:endParaRPr>
          </a:p>
          <a:p>
            <a:r>
              <a:rPr lang="nb-NO" dirty="0">
                <a:solidFill>
                  <a:schemeClr val="tx1"/>
                </a:solidFill>
              </a:rPr>
              <a:t>Du må ha to ulike farger markeringstusj eller bruke to ulike fargemarkeringer på skjermen.</a:t>
            </a:r>
          </a:p>
          <a:p>
            <a:endParaRPr lang="nb-NO" dirty="0">
              <a:solidFill>
                <a:schemeClr val="tx1"/>
              </a:solidFill>
            </a:endParaRPr>
          </a:p>
        </p:txBody>
      </p:sp>
    </p:spTree>
    <p:extLst>
      <p:ext uri="{BB962C8B-B14F-4D97-AF65-F5344CB8AC3E}">
        <p14:creationId xmlns:p14="http://schemas.microsoft.com/office/powerpoint/2010/main" val="1585578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C02A799CF93141B64CCE91B2D1B1C8" ma:contentTypeVersion="8" ma:contentTypeDescription="Create a new document." ma:contentTypeScope="" ma:versionID="4d3c355d382f8cc1e949f93079b59b94">
  <xsd:schema xmlns:xsd="http://www.w3.org/2001/XMLSchema" xmlns:xs="http://www.w3.org/2001/XMLSchema" xmlns:p="http://schemas.microsoft.com/office/2006/metadata/properties" xmlns:ns3="6612df5f-2f62-42e0-a9c7-2019fdd60a52" targetNamespace="http://schemas.microsoft.com/office/2006/metadata/properties" ma:root="true" ma:fieldsID="79e0befe7ce7b818898c070f9116f00f" ns3:_="">
    <xsd:import namespace="6612df5f-2f62-42e0-a9c7-2019fdd60a5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2df5f-2f62-42e0-a9c7-2019fdd60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CCDF00-E193-4FA9-A61F-A44DBC111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2df5f-2f62-42e0-a9c7-2019fdd60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59A81B-1EFC-441B-B169-33B8C51A2B9D}">
  <ds:schemaRefs>
    <ds:schemaRef ds:uri="http://schemas.microsoft.com/sharepoint/v3/contenttype/forms"/>
  </ds:schemaRefs>
</ds:datastoreItem>
</file>

<file path=customXml/itemProps3.xml><?xml version="1.0" encoding="utf-8"?>
<ds:datastoreItem xmlns:ds="http://schemas.openxmlformats.org/officeDocument/2006/customXml" ds:itemID="{36AC1BCF-5CBD-4F79-AC4F-EE98CBD3D731}">
  <ds:schemaRefs>
    <ds:schemaRef ds:uri="http://purl.org/dc/terms/"/>
    <ds:schemaRef ds:uri="6612df5f-2f62-42e0-a9c7-2019fdd60a52"/>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9021</TotalTime>
  <Words>2924</Words>
  <Application>Microsoft Office PowerPoint</Application>
  <PresentationFormat>Widescreen</PresentationFormat>
  <Paragraphs>299</Paragraphs>
  <Slides>25</Slides>
  <Notes>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vt:lpstr>
      <vt:lpstr>Calibri</vt:lpstr>
      <vt:lpstr>Times New Roman</vt:lpstr>
      <vt:lpstr>Trebuchet MS</vt:lpstr>
      <vt:lpstr>Wingdings</vt:lpstr>
      <vt:lpstr>Office Theme</vt:lpstr>
      <vt:lpstr>  Den naturlige skolesekken  - utdanning for bærekraftig utvikling i praksis          </vt:lpstr>
      <vt:lpstr>Program for dagen (alt skjer i Zoom)</vt:lpstr>
      <vt:lpstr>Velkommen </vt:lpstr>
      <vt:lpstr>Som en «oppvarming» … gruppe</vt:lpstr>
      <vt:lpstr>Før vi starter …</vt:lpstr>
      <vt:lpstr>Mål for økta</vt:lpstr>
      <vt:lpstr>Program for dagen (alt skjer i Zoom)</vt:lpstr>
      <vt:lpstr>Program for dagen (alt skjer i Zoom)</vt:lpstr>
      <vt:lpstr>Analyse av bærekraftig utvikling  i ulike fag og kompetansemål</vt:lpstr>
      <vt:lpstr>Analyse av naturfag (NAT01-04)</vt:lpstr>
      <vt:lpstr>Analyse av naturfag (NAT01-04)</vt:lpstr>
      <vt:lpstr>Analyse av naturfag (NAT01-04)</vt:lpstr>
      <vt:lpstr>Analyse av naturfag (NAT01-04)</vt:lpstr>
      <vt:lpstr>Analyse av naturfag (NAT01-04)</vt:lpstr>
      <vt:lpstr>Gruppearbeid: Analyse av bærekraftig utvikling i fag og kompetansemål</vt:lpstr>
      <vt:lpstr>Program for dagen (alt skjer i Zoom)</vt:lpstr>
      <vt:lpstr>Program for dagen (alt skjer i Zoom)</vt:lpstr>
      <vt:lpstr>PowerPoint-presentasjon</vt:lpstr>
      <vt:lpstr>Analyse av bærekraftig utvikling i fagene i eget skoleprosjekt</vt:lpstr>
      <vt:lpstr>Utvalgte kompetansemål for eget skoleprosjekt</vt:lpstr>
      <vt:lpstr>Analyse av bærekraftig utvikling i fag og kompetansemål</vt:lpstr>
      <vt:lpstr>Videre arbeid med eget DNS prosjekt</vt:lpstr>
      <vt:lpstr>Digitalt møte med hver skole</vt:lpstr>
      <vt:lpstr>Årsrapport, søke neste år</vt:lpstr>
      <vt:lpstr>PowerPoint-presentasjon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Karoline Mihle-Koller</dc:creator>
  <cp:lastModifiedBy>Anne Bergliot Øyehaug</cp:lastModifiedBy>
  <cp:revision>744</cp:revision>
  <cp:lastPrinted>2019-09-12T06:03:54Z</cp:lastPrinted>
  <dcterms:created xsi:type="dcterms:W3CDTF">2017-08-28T11:55:38Z</dcterms:created>
  <dcterms:modified xsi:type="dcterms:W3CDTF">2020-04-28T13:06:30Z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tone.nergard@nord.no</vt:lpwstr>
  </property>
  <property fmtid="{D5CDD505-2E9C-101B-9397-08002B2CF9AE}" pid="5" name="MSIP_Label_43b303ab-7198-40dd-8c74-47e8ccb3836e_SetDate">
    <vt:lpwstr>2020-03-17T07:44:14.0427203Z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0x01010003C02A799CF93141B64CCE91B2D1B1C8</vt:lpwstr>
  </property>
</Properties>
</file>